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920" y="5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12801"/>
            <a:ext cx="5829300" cy="5689600"/>
          </a:xfrm>
        </p:spPr>
        <p:txBody>
          <a:bodyPr anchor="b">
            <a:noAutofit/>
          </a:bodyPr>
          <a:lstStyle>
            <a:lvl1pPr>
              <a:lnSpc>
                <a:spcPct val="100000"/>
              </a:lnSpc>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028700" y="6604000"/>
            <a:ext cx="4800600" cy="1625600"/>
          </a:xfrm>
        </p:spPr>
        <p:txBody>
          <a:bodyPr>
            <a:normAutofit/>
          </a:bodyPr>
          <a:lstStyle>
            <a:lvl1pPr marL="0" indent="0" algn="ctr">
              <a:buNone/>
              <a:defRPr sz="18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B41FA79-29C9-4644-A1B1-730181295AD3}" type="datetimeFigureOut">
              <a:rPr lang="en-US" smtClean="0"/>
              <a:t>8/23/2017</a:t>
            </a:fld>
            <a:endParaRPr lang="en-US"/>
          </a:p>
        </p:txBody>
      </p:sp>
      <p:sp>
        <p:nvSpPr>
          <p:cNvPr id="8" name="Slide Number Placeholder 7"/>
          <p:cNvSpPr>
            <a:spLocks noGrp="1"/>
          </p:cNvSpPr>
          <p:nvPr>
            <p:ph type="sldNum" sz="quarter" idx="11"/>
          </p:nvPr>
        </p:nvSpPr>
        <p:spPr/>
        <p:txBody>
          <a:bodyPr/>
          <a:lstStyle/>
          <a:p>
            <a:fld id="{F607D8EB-8A0C-4406-A467-4D16305B1BA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1FA79-29C9-4644-A1B1-730181295AD3}"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1FA79-29C9-4644-A1B1-730181295AD3}"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B41FA79-29C9-4644-A1B1-730181295AD3}"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1828801"/>
            <a:ext cx="5829300" cy="3340100"/>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541735" y="5425018"/>
            <a:ext cx="5829300" cy="1509183"/>
          </a:xfrm>
        </p:spPr>
        <p:txBody>
          <a:bodyPr anchor="t"/>
          <a:lstStyle>
            <a:lvl1pPr marL="0" indent="0" algn="ctr">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41FA79-29C9-4644-A1B1-730181295AD3}"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
        <p:nvSpPr>
          <p:cNvPr id="7" name="Oval 6"/>
          <p:cNvSpPr/>
          <p:nvPr/>
        </p:nvSpPr>
        <p:spPr>
          <a:xfrm>
            <a:off x="3371850"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3521869"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3222546"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3486150" y="2133601"/>
            <a:ext cx="3028950" cy="6034617"/>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B41FA79-29C9-4644-A1B1-730181295AD3}"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D8EB-8A0C-4406-A467-4D16305B1BAC}" type="slidenum">
              <a:rPr lang="en-US" smtClean="0"/>
              <a:t>‹#›</a:t>
            </a:fld>
            <a:endParaRPr lang="en-US"/>
          </a:p>
        </p:txBody>
      </p:sp>
      <p:sp>
        <p:nvSpPr>
          <p:cNvPr id="9" name="Content Placeholder 8"/>
          <p:cNvSpPr>
            <a:spLocks noGrp="1"/>
          </p:cNvSpPr>
          <p:nvPr>
            <p:ph sz="quarter" idx="13"/>
          </p:nvPr>
        </p:nvSpPr>
        <p:spPr>
          <a:xfrm>
            <a:off x="274320" y="2133600"/>
            <a:ext cx="3031236" cy="60350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133600"/>
            <a:ext cx="3030141" cy="812800"/>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5" name="Text Placeholder 4"/>
          <p:cNvSpPr>
            <a:spLocks noGrp="1"/>
          </p:cNvSpPr>
          <p:nvPr>
            <p:ph type="body" sz="quarter" idx="3"/>
          </p:nvPr>
        </p:nvSpPr>
        <p:spPr>
          <a:xfrm>
            <a:off x="3486151" y="2133600"/>
            <a:ext cx="3031331" cy="812800"/>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B41FA79-29C9-4644-A1B1-730181295AD3}" type="datetimeFigureOut">
              <a:rPr lang="en-US" smtClean="0"/>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7D8EB-8A0C-4406-A467-4D16305B1BAC}" type="slidenum">
              <a:rPr lang="en-US" smtClean="0"/>
              <a:t>‹#›</a:t>
            </a:fld>
            <a:endParaRPr lang="en-US"/>
          </a:p>
        </p:txBody>
      </p:sp>
      <p:sp>
        <p:nvSpPr>
          <p:cNvPr id="11" name="Content Placeholder 10"/>
          <p:cNvSpPr>
            <a:spLocks noGrp="1"/>
          </p:cNvSpPr>
          <p:nvPr>
            <p:ph sz="quarter" idx="13"/>
          </p:nvPr>
        </p:nvSpPr>
        <p:spPr>
          <a:xfrm>
            <a:off x="342900" y="2950464"/>
            <a:ext cx="3031236" cy="5218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3504438" y="2950465"/>
            <a:ext cx="3031236" cy="52175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41FA79-29C9-4644-A1B1-730181295AD3}"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1FA79-29C9-4644-A1B1-730181295AD3}" type="datetimeFigureOut">
              <a:rPr lang="en-US" smtClean="0"/>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0316" y="355600"/>
            <a:ext cx="2256235" cy="2794000"/>
          </a:xfrm>
        </p:spPr>
        <p:txBody>
          <a:bodyPr anchor="b"/>
          <a:lstStyle>
            <a:lvl1pPr algn="ctr">
              <a:lnSpc>
                <a:spcPct val="100000"/>
              </a:lnSpc>
              <a:defRPr sz="21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539353" y="364067"/>
            <a:ext cx="3746897"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430316" y="3251201"/>
            <a:ext cx="2256235" cy="4917017"/>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1FA79-29C9-4644-A1B1-730181295AD3}"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304800"/>
            <a:ext cx="4283868" cy="1193800"/>
          </a:xfrm>
        </p:spPr>
        <p:txBody>
          <a:bodyPr anchor="b"/>
          <a:lstStyle>
            <a:lvl1pPr algn="ctr">
              <a:lnSpc>
                <a:spcPct val="100000"/>
              </a:lnSpc>
              <a:defRPr sz="2100" b="0"/>
            </a:lvl1pPr>
          </a:lstStyle>
          <a:p>
            <a:r>
              <a:rPr lang="en-US" smtClean="0"/>
              <a:t>Click to edit Master title style</a:t>
            </a:r>
            <a:endParaRPr lang="en-US" dirty="0"/>
          </a:p>
        </p:txBody>
      </p:sp>
      <p:sp>
        <p:nvSpPr>
          <p:cNvPr id="3" name="Picture Placeholder 2"/>
          <p:cNvSpPr>
            <a:spLocks noGrp="1"/>
          </p:cNvSpPr>
          <p:nvPr>
            <p:ph type="pic" idx="1"/>
          </p:nvPr>
        </p:nvSpPr>
        <p:spPr>
          <a:xfrm>
            <a:off x="1131095" y="1524000"/>
            <a:ext cx="4541043" cy="6054725"/>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259682" y="7747000"/>
            <a:ext cx="4283868" cy="7112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1FA79-29C9-4644-A1B1-730181295AD3}"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0"/>
            <a:ext cx="6172200" cy="21336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772511" y="8475134"/>
            <a:ext cx="1564481" cy="486833"/>
          </a:xfrm>
          <a:prstGeom prst="rect">
            <a:avLst/>
          </a:prstGeom>
        </p:spPr>
        <p:txBody>
          <a:bodyPr vert="horz" lIns="91440" tIns="45720" rIns="45720" bIns="45720" rtlCol="0" anchor="ctr"/>
          <a:lstStyle>
            <a:lvl1pPr algn="r">
              <a:defRPr sz="900">
                <a:solidFill>
                  <a:schemeClr val="tx1">
                    <a:lumMod val="65000"/>
                    <a:lumOff val="35000"/>
                  </a:schemeClr>
                </a:solidFill>
                <a:latin typeface="Century Gothic" pitchFamily="34" charset="0"/>
              </a:defRPr>
            </a:lvl1pPr>
          </a:lstStyle>
          <a:p>
            <a:fld id="{0B41FA79-29C9-4644-A1B1-730181295AD3}" type="datetimeFigureOut">
              <a:rPr lang="en-US" smtClean="0"/>
              <a:t>8/23/2017</a:t>
            </a:fld>
            <a:endParaRPr lang="en-US"/>
          </a:p>
        </p:txBody>
      </p:sp>
      <p:sp>
        <p:nvSpPr>
          <p:cNvPr id="5" name="Footer Placeholder 4"/>
          <p:cNvSpPr>
            <a:spLocks noGrp="1"/>
          </p:cNvSpPr>
          <p:nvPr>
            <p:ph type="ftr" sz="quarter" idx="3"/>
          </p:nvPr>
        </p:nvSpPr>
        <p:spPr>
          <a:xfrm>
            <a:off x="494374" y="8475134"/>
            <a:ext cx="2135981" cy="486833"/>
          </a:xfrm>
          <a:prstGeom prst="rect">
            <a:avLst/>
          </a:prstGeom>
        </p:spPr>
        <p:txBody>
          <a:bodyPr vert="horz" lIns="45720" tIns="45720" rIns="91440" bIns="45720" rtlCol="0" anchor="ctr"/>
          <a:lstStyle>
            <a:lvl1pPr algn="l">
              <a:defRPr sz="9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6407459" y="8475134"/>
            <a:ext cx="421481" cy="486833"/>
          </a:xfrm>
          <a:prstGeom prst="rect">
            <a:avLst/>
          </a:prstGeom>
        </p:spPr>
        <p:txBody>
          <a:bodyPr vert="horz" lIns="27432" tIns="45720" rIns="45720" bIns="45720" rtlCol="0" anchor="ctr"/>
          <a:lstStyle>
            <a:lvl1pPr algn="l">
              <a:defRPr sz="900">
                <a:solidFill>
                  <a:schemeClr val="tx1">
                    <a:lumMod val="65000"/>
                    <a:lumOff val="35000"/>
                  </a:schemeClr>
                </a:solidFill>
                <a:latin typeface="Century Gothic" pitchFamily="34" charset="0"/>
              </a:defRPr>
            </a:lvl1pPr>
          </a:lstStyle>
          <a:p>
            <a:fld id="{F607D8EB-8A0C-4406-A467-4D16305B1BAC}" type="slidenum">
              <a:rPr lang="en-US" smtClean="0"/>
              <a:t>‹#›</a:t>
            </a:fld>
            <a:endParaRPr lang="en-US"/>
          </a:p>
        </p:txBody>
      </p:sp>
      <p:sp>
        <p:nvSpPr>
          <p:cNvPr id="7" name="Oval 6"/>
          <p:cNvSpPr/>
          <p:nvPr/>
        </p:nvSpPr>
        <p:spPr>
          <a:xfrm>
            <a:off x="6343320" y="8665846"/>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lt1"/>
              </a:solidFill>
              <a:latin typeface="+mn-lt"/>
              <a:ea typeface="+mn-ea"/>
              <a:cs typeface="+mn-cs"/>
            </a:endParaRPr>
          </a:p>
        </p:txBody>
      </p:sp>
      <p:sp>
        <p:nvSpPr>
          <p:cNvPr id="8" name="Oval 7"/>
          <p:cNvSpPr/>
          <p:nvPr/>
        </p:nvSpPr>
        <p:spPr>
          <a:xfrm>
            <a:off x="426839" y="8665846"/>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685800" rtl="0" eaLnBrk="1" latinLnBrk="0" hangingPunct="1">
        <a:lnSpc>
          <a:spcPts val="4350"/>
        </a:lnSpc>
        <a:spcBef>
          <a:spcPct val="0"/>
        </a:spcBef>
        <a:buNone/>
        <a:defRPr sz="405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lumMod val="50000"/>
              <a:lumOff val="50000"/>
            </a:schemeClr>
          </a:solidFill>
          <a:latin typeface="+mj-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114550"/>
            <a:ext cx="5829300" cy="3200400"/>
          </a:xfrm>
        </p:spPr>
        <p:txBody>
          <a:bodyPr/>
          <a:lstStyle/>
          <a:p>
            <a:r>
              <a:rPr lang="en-US" sz="4950" dirty="0">
                <a:solidFill>
                  <a:srgbClr val="7030A0"/>
                </a:solidFill>
                <a:latin typeface="Berlin Sans FB" panose="020E0602020502020306" pitchFamily="34" charset="0"/>
              </a:rPr>
              <a:t>2017 – 2018 </a:t>
            </a:r>
            <a:br>
              <a:rPr lang="en-US" sz="4950" dirty="0">
                <a:solidFill>
                  <a:srgbClr val="7030A0"/>
                </a:solidFill>
                <a:latin typeface="Berlin Sans FB" panose="020E0602020502020306" pitchFamily="34" charset="0"/>
              </a:rPr>
            </a:br>
            <a:r>
              <a:rPr lang="en-US" sz="4950" dirty="0">
                <a:solidFill>
                  <a:srgbClr val="7030A0"/>
                </a:solidFill>
                <a:latin typeface="Berlin Sans FB" panose="020E0602020502020306" pitchFamily="34" charset="0"/>
              </a:rPr>
              <a:t>Second Grade </a:t>
            </a:r>
            <a:br>
              <a:rPr lang="en-US" sz="4950" dirty="0">
                <a:solidFill>
                  <a:srgbClr val="7030A0"/>
                </a:solidFill>
                <a:latin typeface="Berlin Sans FB" panose="020E0602020502020306" pitchFamily="34" charset="0"/>
              </a:rPr>
            </a:br>
            <a:r>
              <a:rPr lang="en-US" sz="4950" dirty="0">
                <a:solidFill>
                  <a:srgbClr val="7030A0"/>
                </a:solidFill>
                <a:latin typeface="Berlin Sans FB" panose="020E0602020502020306" pitchFamily="34" charset="0"/>
              </a:rPr>
              <a:t>Curriculum Night</a:t>
            </a:r>
            <a:endParaRPr lang="en-US" sz="4950" dirty="0">
              <a:solidFill>
                <a:srgbClr val="7030A0"/>
              </a:solidFill>
              <a:latin typeface="Berlin Sans FB" panose="020E0602020502020306" pitchFamily="34" charset="0"/>
            </a:endParaRPr>
          </a:p>
        </p:txBody>
      </p:sp>
      <p:sp>
        <p:nvSpPr>
          <p:cNvPr id="3" name="Subtitle 2"/>
          <p:cNvSpPr>
            <a:spLocks noGrp="1"/>
          </p:cNvSpPr>
          <p:nvPr>
            <p:ph type="subTitle" idx="1"/>
          </p:nvPr>
        </p:nvSpPr>
        <p:spPr>
          <a:xfrm>
            <a:off x="1028700" y="5486400"/>
            <a:ext cx="4800600" cy="1543050"/>
          </a:xfrm>
        </p:spPr>
        <p:txBody>
          <a:bodyPr>
            <a:normAutofit fontScale="92500" lnSpcReduction="10000"/>
          </a:bodyPr>
          <a:lstStyle/>
          <a:p>
            <a:r>
              <a:rPr lang="en-US" dirty="0" smtClean="0">
                <a:solidFill>
                  <a:schemeClr val="tx1">
                    <a:lumMod val="65000"/>
                    <a:lumOff val="35000"/>
                  </a:schemeClr>
                </a:solidFill>
              </a:rPr>
              <a:t>August 22, </a:t>
            </a:r>
            <a:r>
              <a:rPr lang="en-US" dirty="0" smtClean="0">
                <a:solidFill>
                  <a:schemeClr val="tx1">
                    <a:lumMod val="65000"/>
                    <a:lumOff val="35000"/>
                  </a:schemeClr>
                </a:solidFill>
              </a:rPr>
              <a:t>2017</a:t>
            </a:r>
            <a:endParaRPr lang="en-US" dirty="0" smtClean="0">
              <a:solidFill>
                <a:schemeClr val="tx1">
                  <a:lumMod val="65000"/>
                  <a:lumOff val="35000"/>
                </a:schemeClr>
              </a:solidFill>
            </a:endParaRPr>
          </a:p>
          <a:p>
            <a:endParaRPr lang="en-US" dirty="0">
              <a:solidFill>
                <a:schemeClr val="tx1">
                  <a:lumMod val="65000"/>
                  <a:lumOff val="35000"/>
                </a:schemeClr>
              </a:solidFill>
            </a:endParaRPr>
          </a:p>
          <a:p>
            <a:r>
              <a:rPr lang="en-US" dirty="0" smtClean="0">
                <a:solidFill>
                  <a:schemeClr val="tx1">
                    <a:lumMod val="65000"/>
                    <a:lumOff val="35000"/>
                  </a:schemeClr>
                </a:solidFill>
              </a:rPr>
              <a:t>sdrzewiecki@popejohnxxiii.org </a:t>
            </a:r>
            <a:endParaRPr lang="en-US" dirty="0" smtClean="0">
              <a:solidFill>
                <a:schemeClr val="tx1">
                  <a:lumMod val="65000"/>
                  <a:lumOff val="35000"/>
                </a:schemeClr>
              </a:solidFill>
            </a:endParaRPr>
          </a:p>
          <a:p>
            <a:endParaRPr lang="en-US" dirty="0" smtClean="0">
              <a:solidFill>
                <a:schemeClr val="accent5">
                  <a:lumMod val="75000"/>
                </a:schemeClr>
              </a:solidFill>
            </a:endParaRPr>
          </a:p>
          <a:p>
            <a:r>
              <a:rPr lang="en-US" b="1" dirty="0" smtClean="0">
                <a:solidFill>
                  <a:schemeClr val="accent5">
                    <a:lumMod val="75000"/>
                  </a:schemeClr>
                </a:solidFill>
              </a:rPr>
              <a:t>www.drzewiecki2a.weebly.com</a:t>
            </a:r>
            <a:endParaRPr lang="en-US" b="1" dirty="0">
              <a:solidFill>
                <a:schemeClr val="accent5">
                  <a:lumMod val="75000"/>
                </a:schemeClr>
              </a:solidFill>
            </a:endParaRPr>
          </a:p>
        </p:txBody>
      </p:sp>
      <p:pic>
        <p:nvPicPr>
          <p:cNvPr id="1032" name="Picture 8" descr="Image result for second grade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3" y="2000250"/>
            <a:ext cx="1743075" cy="1471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77021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257004"/>
            <a:ext cx="6172200" cy="1200150"/>
          </a:xfrm>
        </p:spPr>
        <p:txBody>
          <a:bodyPr/>
          <a:lstStyle/>
          <a:p>
            <a:r>
              <a:rPr lang="en-US" sz="6600" b="1" dirty="0" smtClean="0">
                <a:solidFill>
                  <a:srgbClr val="7030A0"/>
                </a:solidFill>
                <a:latin typeface="+mj-lt"/>
              </a:rPr>
              <a:t>A Day in </a:t>
            </a:r>
            <a:r>
              <a:rPr lang="en-US" sz="6600" b="1" dirty="0" smtClean="0">
                <a:solidFill>
                  <a:srgbClr val="7030A0"/>
                </a:solidFill>
                <a:latin typeface="+mj-lt"/>
              </a:rPr>
              <a:t>2A </a:t>
            </a:r>
            <a:endParaRPr lang="en-US" sz="6600" b="1" dirty="0">
              <a:solidFill>
                <a:srgbClr val="7030A0"/>
              </a:solidFill>
              <a:latin typeface="+mj-lt"/>
            </a:endParaRPr>
          </a:p>
        </p:txBody>
      </p:sp>
      <p:sp>
        <p:nvSpPr>
          <p:cNvPr id="5" name="Content Placeholder 4"/>
          <p:cNvSpPr>
            <a:spLocks noGrp="1"/>
          </p:cNvSpPr>
          <p:nvPr>
            <p:ph idx="1"/>
          </p:nvPr>
        </p:nvSpPr>
        <p:spPr>
          <a:xfrm>
            <a:off x="365937" y="1600200"/>
            <a:ext cx="6172200" cy="3829050"/>
          </a:xfrm>
        </p:spPr>
        <p:txBody>
          <a:bodyPr>
            <a:noAutofit/>
          </a:bodyPr>
          <a:lstStyle/>
          <a:p>
            <a:r>
              <a:rPr lang="en-US" sz="3200" b="1" u="sng" dirty="0" smtClean="0">
                <a:solidFill>
                  <a:schemeClr val="accent5">
                    <a:lumMod val="60000"/>
                    <a:lumOff val="40000"/>
                  </a:schemeClr>
                </a:solidFill>
              </a:rPr>
              <a:t>Settling In / Morning Meeting </a:t>
            </a:r>
          </a:p>
          <a:p>
            <a:pPr lvl="1"/>
            <a:r>
              <a:rPr lang="en-US" sz="2000" dirty="0" smtClean="0">
                <a:solidFill>
                  <a:schemeClr val="accent6">
                    <a:lumMod val="75000"/>
                  </a:schemeClr>
                </a:solidFill>
              </a:rPr>
              <a:t>Unpack / Turn in any necessary paperwork </a:t>
            </a:r>
          </a:p>
          <a:p>
            <a:pPr lvl="1"/>
            <a:r>
              <a:rPr lang="en-US" sz="2000" dirty="0" smtClean="0">
                <a:solidFill>
                  <a:schemeClr val="accent6">
                    <a:lumMod val="75000"/>
                  </a:schemeClr>
                </a:solidFill>
              </a:rPr>
              <a:t>Morning Work</a:t>
            </a:r>
          </a:p>
          <a:p>
            <a:pPr lvl="1"/>
            <a:r>
              <a:rPr lang="en-US" sz="2000" dirty="0" smtClean="0">
                <a:solidFill>
                  <a:schemeClr val="accent6">
                    <a:lumMod val="75000"/>
                  </a:schemeClr>
                </a:solidFill>
              </a:rPr>
              <a:t>Morning Meeting</a:t>
            </a:r>
          </a:p>
          <a:p>
            <a:pPr lvl="1"/>
            <a:r>
              <a:rPr lang="en-US" sz="2000" dirty="0" smtClean="0">
                <a:solidFill>
                  <a:schemeClr val="accent6">
                    <a:lumMod val="75000"/>
                  </a:schemeClr>
                </a:solidFill>
              </a:rPr>
              <a:t>Agenda and Pledge</a:t>
            </a:r>
          </a:p>
          <a:p>
            <a:pPr lvl="1"/>
            <a:r>
              <a:rPr lang="en-US" sz="2000" dirty="0" smtClean="0">
                <a:solidFill>
                  <a:schemeClr val="accent6">
                    <a:lumMod val="75000"/>
                  </a:schemeClr>
                </a:solidFill>
              </a:rPr>
              <a:t>Morning Prayer</a:t>
            </a:r>
            <a:endParaRPr lang="en-US" sz="2000" dirty="0">
              <a:solidFill>
                <a:schemeClr val="accent6">
                  <a:lumMod val="75000"/>
                </a:schemeClr>
              </a:solidFill>
            </a:endParaRPr>
          </a:p>
          <a:p>
            <a:pPr marL="0" indent="0">
              <a:buNone/>
            </a:pPr>
            <a:endParaRPr lang="en-US" sz="1100" b="1" u="sng" dirty="0">
              <a:solidFill>
                <a:schemeClr val="accent6">
                  <a:lumMod val="75000"/>
                </a:schemeClr>
              </a:solidFill>
            </a:endParaRPr>
          </a:p>
          <a:p>
            <a:r>
              <a:rPr lang="en-US" sz="3200" b="1" u="sng" dirty="0" smtClean="0">
                <a:solidFill>
                  <a:schemeClr val="accent5">
                    <a:lumMod val="60000"/>
                    <a:lumOff val="40000"/>
                  </a:schemeClr>
                </a:solidFill>
              </a:rPr>
              <a:t>Religion </a:t>
            </a:r>
          </a:p>
          <a:p>
            <a:pPr lvl="1"/>
            <a:r>
              <a:rPr lang="en-US" sz="2000" dirty="0" smtClean="0">
                <a:solidFill>
                  <a:schemeClr val="accent6">
                    <a:lumMod val="75000"/>
                  </a:schemeClr>
                </a:solidFill>
              </a:rPr>
              <a:t>Atrium</a:t>
            </a:r>
          </a:p>
          <a:p>
            <a:pPr lvl="1"/>
            <a:r>
              <a:rPr lang="en-US" sz="2000" dirty="0" smtClean="0">
                <a:solidFill>
                  <a:schemeClr val="accent6">
                    <a:lumMod val="75000"/>
                  </a:schemeClr>
                </a:solidFill>
              </a:rPr>
              <a:t>Daily Prayer </a:t>
            </a:r>
          </a:p>
          <a:p>
            <a:pPr lvl="1"/>
            <a:r>
              <a:rPr lang="en-US" sz="2000" dirty="0" smtClean="0">
                <a:solidFill>
                  <a:schemeClr val="accent6">
                    <a:lumMod val="75000"/>
                  </a:schemeClr>
                </a:solidFill>
              </a:rPr>
              <a:t>Read from textbook &amp; Bible </a:t>
            </a:r>
          </a:p>
          <a:p>
            <a:pPr lvl="1"/>
            <a:r>
              <a:rPr lang="en-US" sz="2000" dirty="0" smtClean="0">
                <a:solidFill>
                  <a:schemeClr val="accent6">
                    <a:lumMod val="75000"/>
                  </a:schemeClr>
                </a:solidFill>
              </a:rPr>
              <a:t>Discuss reading / context </a:t>
            </a:r>
          </a:p>
          <a:p>
            <a:pPr lvl="1"/>
            <a:r>
              <a:rPr lang="en-US" sz="2000" dirty="0" smtClean="0">
                <a:solidFill>
                  <a:schemeClr val="accent6">
                    <a:lumMod val="75000"/>
                  </a:schemeClr>
                </a:solidFill>
              </a:rPr>
              <a:t>Complete activity from activity book </a:t>
            </a:r>
          </a:p>
          <a:p>
            <a:pPr marL="342900" lvl="1" indent="0">
              <a:buNone/>
            </a:pPr>
            <a:endParaRPr lang="en-US" sz="1000" b="1" u="sng" dirty="0">
              <a:solidFill>
                <a:schemeClr val="accent6">
                  <a:lumMod val="75000"/>
                </a:schemeClr>
              </a:solidFill>
            </a:endParaRPr>
          </a:p>
          <a:p>
            <a:r>
              <a:rPr lang="en-US" sz="3200" b="1" u="sng" dirty="0" smtClean="0">
                <a:solidFill>
                  <a:schemeClr val="accent5">
                    <a:lumMod val="60000"/>
                    <a:lumOff val="40000"/>
                  </a:schemeClr>
                </a:solidFill>
              </a:rPr>
              <a:t>Writing</a:t>
            </a:r>
            <a:r>
              <a:rPr lang="en-US" sz="3200" b="1" u="sng" dirty="0" smtClean="0">
                <a:solidFill>
                  <a:schemeClr val="accent6">
                    <a:lumMod val="75000"/>
                  </a:schemeClr>
                </a:solidFill>
              </a:rPr>
              <a:t> </a:t>
            </a:r>
          </a:p>
          <a:p>
            <a:pPr lvl="1"/>
            <a:r>
              <a:rPr lang="en-US" sz="2000" dirty="0" smtClean="0">
                <a:solidFill>
                  <a:schemeClr val="accent6">
                    <a:lumMod val="75000"/>
                  </a:schemeClr>
                </a:solidFill>
              </a:rPr>
              <a:t>Six traits </a:t>
            </a:r>
          </a:p>
          <a:p>
            <a:pPr lvl="1"/>
            <a:r>
              <a:rPr lang="en-US" sz="2000" dirty="0" smtClean="0">
                <a:solidFill>
                  <a:schemeClr val="accent6">
                    <a:lumMod val="75000"/>
                  </a:schemeClr>
                </a:solidFill>
              </a:rPr>
              <a:t>Writing is integrated with reading theme </a:t>
            </a:r>
            <a:r>
              <a:rPr lang="en-US" sz="2000" dirty="0" smtClean="0">
                <a:solidFill>
                  <a:schemeClr val="accent6">
                    <a:lumMod val="75000"/>
                  </a:schemeClr>
                </a:solidFill>
              </a:rPr>
              <a:t>of the week</a:t>
            </a:r>
          </a:p>
          <a:p>
            <a:pPr lvl="1"/>
            <a:r>
              <a:rPr lang="en-US" sz="2000" dirty="0" smtClean="0">
                <a:solidFill>
                  <a:schemeClr val="accent6">
                    <a:lumMod val="75000"/>
                  </a:schemeClr>
                </a:solidFill>
              </a:rPr>
              <a:t>Peer </a:t>
            </a:r>
            <a:r>
              <a:rPr lang="en-US" sz="2000" dirty="0" smtClean="0">
                <a:solidFill>
                  <a:schemeClr val="accent6">
                    <a:lumMod val="75000"/>
                  </a:schemeClr>
                </a:solidFill>
              </a:rPr>
              <a:t>&amp; Self Editing </a:t>
            </a:r>
            <a:endParaRPr lang="en-US" sz="2000" dirty="0">
              <a:solidFill>
                <a:schemeClr val="accent6">
                  <a:lumMod val="75000"/>
                </a:schemeClr>
              </a:solidFill>
            </a:endParaRPr>
          </a:p>
        </p:txBody>
      </p:sp>
      <p:pic>
        <p:nvPicPr>
          <p:cNvPr id="2050" name="Picture 2" descr="Image result for writ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423" y="2590801"/>
            <a:ext cx="1891552"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769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6286500" cy="4366022"/>
          </a:xfrm>
        </p:spPr>
        <p:txBody>
          <a:bodyPr>
            <a:normAutofit fontScale="25000" lnSpcReduction="20000"/>
          </a:bodyPr>
          <a:lstStyle/>
          <a:p>
            <a:r>
              <a:rPr lang="en-US" sz="16000" b="1" u="sng" dirty="0" smtClean="0">
                <a:solidFill>
                  <a:schemeClr val="accent5">
                    <a:lumMod val="60000"/>
                    <a:lumOff val="40000"/>
                  </a:schemeClr>
                </a:solidFill>
              </a:rPr>
              <a:t>Language Arts </a:t>
            </a:r>
          </a:p>
          <a:p>
            <a:pPr lvl="1"/>
            <a:r>
              <a:rPr lang="en-US" sz="9600" dirty="0" smtClean="0"/>
              <a:t>Journeys </a:t>
            </a:r>
          </a:p>
          <a:p>
            <a:pPr lvl="1"/>
            <a:r>
              <a:rPr lang="en-US" sz="9600" dirty="0" smtClean="0"/>
              <a:t>Whole </a:t>
            </a:r>
            <a:r>
              <a:rPr lang="en-US" sz="9600" dirty="0"/>
              <a:t>group time – focus and practice the particular skill for the week (ex. Main idea, character, setting) </a:t>
            </a:r>
          </a:p>
          <a:p>
            <a:pPr lvl="1"/>
            <a:r>
              <a:rPr lang="en-US" sz="9600" dirty="0"/>
              <a:t>Small group time – independent reading, skill practice, centers, working with teacher</a:t>
            </a:r>
          </a:p>
          <a:p>
            <a:pPr lvl="1"/>
            <a:r>
              <a:rPr lang="en-US" sz="9600" dirty="0" smtClean="0"/>
              <a:t>Spelling </a:t>
            </a:r>
          </a:p>
          <a:p>
            <a:pPr lvl="2"/>
            <a:r>
              <a:rPr lang="en-US" sz="9600" dirty="0" smtClean="0"/>
              <a:t>Spelling </a:t>
            </a:r>
            <a:r>
              <a:rPr lang="en-US" sz="9600" dirty="0" smtClean="0"/>
              <a:t>tests are </a:t>
            </a:r>
            <a:r>
              <a:rPr lang="en-US" sz="9600" dirty="0" smtClean="0"/>
              <a:t>given </a:t>
            </a:r>
            <a:r>
              <a:rPr lang="en-US" sz="9600" dirty="0"/>
              <a:t>on Tuesdays.  </a:t>
            </a:r>
          </a:p>
          <a:p>
            <a:pPr lvl="2"/>
            <a:r>
              <a:rPr lang="en-US" sz="9600" dirty="0"/>
              <a:t>New words go home on </a:t>
            </a:r>
            <a:r>
              <a:rPr lang="en-US" sz="9600" dirty="0" smtClean="0"/>
              <a:t>Monday nights. </a:t>
            </a:r>
            <a:endParaRPr lang="en-US" sz="9600" b="1" u="sng" dirty="0" smtClean="0"/>
          </a:p>
          <a:p>
            <a:pPr lvl="2"/>
            <a:endParaRPr lang="en-US" sz="9600" b="1" u="sng" dirty="0" smtClean="0"/>
          </a:p>
          <a:p>
            <a:r>
              <a:rPr lang="en-US" sz="16000" b="1" u="sng" dirty="0" smtClean="0">
                <a:solidFill>
                  <a:schemeClr val="accent5">
                    <a:lumMod val="60000"/>
                    <a:lumOff val="40000"/>
                  </a:schemeClr>
                </a:solidFill>
              </a:rPr>
              <a:t>Math</a:t>
            </a:r>
            <a:r>
              <a:rPr lang="en-US" sz="16000" b="1" u="sng" dirty="0" smtClean="0"/>
              <a:t> </a:t>
            </a:r>
          </a:p>
          <a:p>
            <a:pPr lvl="1"/>
            <a:r>
              <a:rPr lang="en-US" sz="9600" dirty="0" smtClean="0"/>
              <a:t>Singapore  Math</a:t>
            </a:r>
          </a:p>
          <a:p>
            <a:pPr lvl="2"/>
            <a:r>
              <a:rPr lang="en-US" sz="9600" dirty="0" smtClean="0"/>
              <a:t>Activity workbook</a:t>
            </a:r>
          </a:p>
          <a:p>
            <a:pPr lvl="2"/>
            <a:r>
              <a:rPr lang="en-US" sz="9600" dirty="0" smtClean="0"/>
              <a:t>Interactive, hands on activities</a:t>
            </a:r>
            <a:endParaRPr lang="en-US" sz="9600" dirty="0" smtClean="0"/>
          </a:p>
          <a:p>
            <a:pPr lvl="1"/>
            <a:r>
              <a:rPr lang="en-US" sz="9600" dirty="0" smtClean="0"/>
              <a:t>Problem </a:t>
            </a:r>
            <a:r>
              <a:rPr lang="en-US" sz="9600" dirty="0" smtClean="0"/>
              <a:t>solving skills addressed through </a:t>
            </a:r>
            <a:r>
              <a:rPr lang="en-US" sz="9600" dirty="0" smtClean="0"/>
              <a:t>daily story </a:t>
            </a:r>
            <a:r>
              <a:rPr lang="en-US" sz="9600" dirty="0" smtClean="0"/>
              <a:t>problems </a:t>
            </a:r>
          </a:p>
          <a:p>
            <a:pPr lvl="1"/>
            <a:r>
              <a:rPr lang="en-US" sz="9600" dirty="0" smtClean="0"/>
              <a:t>Whole group lessons, independent and guided practice &amp; small </a:t>
            </a:r>
            <a:r>
              <a:rPr lang="en-US" sz="9600" dirty="0" smtClean="0"/>
              <a:t>groups</a:t>
            </a:r>
          </a:p>
          <a:p>
            <a:pPr lvl="2"/>
            <a:r>
              <a:rPr lang="en-US" sz="9600" dirty="0" smtClean="0"/>
              <a:t>I do, We do, You do</a:t>
            </a:r>
            <a:endParaRPr lang="en-US" sz="9600" dirty="0"/>
          </a:p>
          <a:p>
            <a:pPr marL="342900" lvl="1" indent="0">
              <a:buNone/>
            </a:pPr>
            <a:endParaRPr lang="en-US" dirty="0"/>
          </a:p>
        </p:txBody>
      </p:sp>
      <p:sp>
        <p:nvSpPr>
          <p:cNvPr id="2" name="AutoShape 4" descr="Image result for math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stretch>
            <a:fillRect/>
          </a:stretch>
        </p:blipFill>
        <p:spPr>
          <a:xfrm>
            <a:off x="4495800" y="4800600"/>
            <a:ext cx="1924050" cy="2381250"/>
          </a:xfrm>
          <a:prstGeom prst="rect">
            <a:avLst/>
          </a:prstGeom>
        </p:spPr>
      </p:pic>
    </p:spTree>
    <p:extLst>
      <p:ext uri="{BB962C8B-B14F-4D97-AF65-F5344CB8AC3E}">
        <p14:creationId xmlns:p14="http://schemas.microsoft.com/office/powerpoint/2010/main" val="3614307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6286500" cy="5451873"/>
          </a:xfrm>
        </p:spPr>
        <p:txBody>
          <a:bodyPr>
            <a:noAutofit/>
          </a:bodyPr>
          <a:lstStyle/>
          <a:p>
            <a:r>
              <a:rPr lang="en-US" sz="3600" b="1" u="sng" dirty="0" smtClean="0">
                <a:solidFill>
                  <a:schemeClr val="accent5">
                    <a:lumMod val="60000"/>
                    <a:lumOff val="40000"/>
                  </a:schemeClr>
                </a:solidFill>
              </a:rPr>
              <a:t>Science / Social Studies</a:t>
            </a:r>
          </a:p>
          <a:p>
            <a:pPr lvl="1"/>
            <a:r>
              <a:rPr lang="en-US" sz="2800" dirty="0"/>
              <a:t>Alternate Science &amp; Social Studies </a:t>
            </a:r>
          </a:p>
          <a:p>
            <a:pPr lvl="1"/>
            <a:r>
              <a:rPr lang="en-US" sz="2800" dirty="0"/>
              <a:t>Curriculum follows the Diocesan and National standards </a:t>
            </a:r>
          </a:p>
          <a:p>
            <a:pPr lvl="1"/>
            <a:r>
              <a:rPr lang="en-US" sz="2800" dirty="0"/>
              <a:t>FOSS science kits </a:t>
            </a:r>
            <a:r>
              <a:rPr lang="en-US" sz="2800" dirty="0" smtClean="0"/>
              <a:t>and many experiments have </a:t>
            </a:r>
            <a:r>
              <a:rPr lang="en-US" sz="2800" dirty="0"/>
              <a:t>been adopted for science curriculum. It is very </a:t>
            </a:r>
            <a:r>
              <a:rPr lang="en-US" sz="2800" dirty="0" smtClean="0"/>
              <a:t>hands on. </a:t>
            </a:r>
            <a:endParaRPr lang="en-US" sz="2800" dirty="0"/>
          </a:p>
          <a:p>
            <a:pPr lvl="1"/>
            <a:r>
              <a:rPr lang="en-US" sz="2800" dirty="0"/>
              <a:t>Social </a:t>
            </a:r>
            <a:r>
              <a:rPr lang="en-US" sz="2800" dirty="0" smtClean="0"/>
              <a:t>Studies and Science are </a:t>
            </a:r>
            <a:r>
              <a:rPr lang="en-US" sz="2800" dirty="0"/>
              <a:t>also integrated in our reading textbook as well. </a:t>
            </a:r>
            <a:endParaRPr lang="en-US" sz="2800" b="1" u="sng" dirty="0"/>
          </a:p>
          <a:p>
            <a:pPr marL="0" indent="0">
              <a:buNone/>
            </a:pPr>
            <a:endParaRPr lang="en-US" sz="1050" b="1" u="sng" dirty="0" smtClean="0"/>
          </a:p>
        </p:txBody>
      </p:sp>
      <p:pic>
        <p:nvPicPr>
          <p:cNvPr id="2" name="Picture 1"/>
          <p:cNvPicPr>
            <a:picLocks noChangeAspect="1"/>
          </p:cNvPicPr>
          <p:nvPr/>
        </p:nvPicPr>
        <p:blipFill>
          <a:blip r:embed="rId2"/>
          <a:stretch>
            <a:fillRect/>
          </a:stretch>
        </p:blipFill>
        <p:spPr>
          <a:xfrm>
            <a:off x="1444512" y="6060431"/>
            <a:ext cx="4007076" cy="3083569"/>
          </a:xfrm>
          <a:prstGeom prst="rect">
            <a:avLst/>
          </a:prstGeom>
        </p:spPr>
      </p:pic>
    </p:spTree>
    <p:extLst>
      <p:ext uri="{BB962C8B-B14F-4D97-AF65-F5344CB8AC3E}">
        <p14:creationId xmlns:p14="http://schemas.microsoft.com/office/powerpoint/2010/main" val="781339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9607" y="-381000"/>
            <a:ext cx="6172200" cy="1200150"/>
          </a:xfrm>
        </p:spPr>
        <p:txBody>
          <a:bodyPr/>
          <a:lstStyle/>
          <a:p>
            <a:r>
              <a:rPr lang="en-US" b="1" u="sng" dirty="0" smtClean="0">
                <a:solidFill>
                  <a:schemeClr val="accent5">
                    <a:lumMod val="60000"/>
                    <a:lumOff val="40000"/>
                  </a:schemeClr>
                </a:solidFill>
                <a:effectLst/>
                <a:latin typeface="+mj-lt"/>
              </a:rPr>
              <a:t>Homework Policy</a:t>
            </a:r>
            <a:endParaRPr lang="en-US" b="1" u="sng" dirty="0">
              <a:solidFill>
                <a:schemeClr val="accent5">
                  <a:lumMod val="60000"/>
                  <a:lumOff val="40000"/>
                </a:schemeClr>
              </a:solidFill>
              <a:effectLst/>
              <a:latin typeface="+mj-lt"/>
            </a:endParaRPr>
          </a:p>
        </p:txBody>
      </p:sp>
      <p:sp>
        <p:nvSpPr>
          <p:cNvPr id="3" name="Content Placeholder 2"/>
          <p:cNvSpPr>
            <a:spLocks noGrp="1"/>
          </p:cNvSpPr>
          <p:nvPr>
            <p:ph idx="1"/>
          </p:nvPr>
        </p:nvSpPr>
        <p:spPr>
          <a:xfrm>
            <a:off x="399607" y="829783"/>
            <a:ext cx="6172200" cy="7772400"/>
          </a:xfrm>
        </p:spPr>
        <p:txBody>
          <a:bodyPr>
            <a:normAutofit fontScale="25000" lnSpcReduction="20000"/>
          </a:bodyPr>
          <a:lstStyle/>
          <a:p>
            <a:r>
              <a:rPr lang="en-US" sz="12800" dirty="0" smtClean="0">
                <a:solidFill>
                  <a:schemeClr val="tx2"/>
                </a:solidFill>
              </a:rPr>
              <a:t>Language Arts Grid </a:t>
            </a:r>
          </a:p>
          <a:p>
            <a:pPr lvl="1"/>
            <a:r>
              <a:rPr lang="en-US" sz="8000" dirty="0" smtClean="0"/>
              <a:t>Each Monday, the students will be given a Homework Grid. There will be nine activities on the grid. The students need to complete four of the activities each week. All assignments will be turned in together on Friday. </a:t>
            </a:r>
          </a:p>
          <a:p>
            <a:r>
              <a:rPr lang="en-US" sz="12800" dirty="0" smtClean="0">
                <a:solidFill>
                  <a:schemeClr val="tx2"/>
                </a:solidFill>
              </a:rPr>
              <a:t>Reading Log </a:t>
            </a:r>
          </a:p>
          <a:p>
            <a:pPr lvl="1"/>
            <a:r>
              <a:rPr lang="en-US" sz="8000" dirty="0" smtClean="0"/>
              <a:t>Students are expected to read about </a:t>
            </a:r>
            <a:r>
              <a:rPr lang="en-US" sz="8000" dirty="0" smtClean="0"/>
              <a:t>10minutes </a:t>
            </a:r>
            <a:r>
              <a:rPr lang="en-US" sz="8000" dirty="0" smtClean="0"/>
              <a:t>a night and write one sentence about what they read. Parents needs to sign off each night. The log will be turned in with the grid on Fridays. </a:t>
            </a:r>
          </a:p>
          <a:p>
            <a:r>
              <a:rPr lang="en-US" sz="12800" dirty="0" smtClean="0">
                <a:solidFill>
                  <a:schemeClr val="tx2"/>
                </a:solidFill>
              </a:rPr>
              <a:t>Math</a:t>
            </a:r>
            <a:r>
              <a:rPr lang="en-US" sz="12800" dirty="0" smtClean="0"/>
              <a:t> </a:t>
            </a:r>
          </a:p>
          <a:p>
            <a:pPr lvl="1"/>
            <a:r>
              <a:rPr lang="en-US" sz="8000" dirty="0" smtClean="0"/>
              <a:t>Students will receive math practice 2 – 3 nights a week. (Tuesday – Thursday). These activities will be short and are meant to reinforce skills learned that week. </a:t>
            </a:r>
          </a:p>
          <a:p>
            <a:r>
              <a:rPr lang="en-US" sz="12800" dirty="0" smtClean="0">
                <a:solidFill>
                  <a:schemeClr val="tx2"/>
                </a:solidFill>
              </a:rPr>
              <a:t>IXL Math </a:t>
            </a:r>
          </a:p>
          <a:p>
            <a:pPr lvl="1"/>
            <a:r>
              <a:rPr lang="en-US" sz="8000" dirty="0" smtClean="0"/>
              <a:t>Students </a:t>
            </a:r>
            <a:r>
              <a:rPr lang="en-US" sz="8000" dirty="0" smtClean="0"/>
              <a:t>are expected to spend at least 30 minutes per week on ixl.com practicing their skills.  I receive a report each week indicating who has been on. Students will be graded based on participation. If there is no work done during the week, a 0 will be given. </a:t>
            </a:r>
            <a:endParaRPr lang="en-US" sz="8000" dirty="0" smtClean="0"/>
          </a:p>
          <a:p>
            <a:pPr lvl="1"/>
            <a:r>
              <a:rPr lang="en-US" sz="8000" dirty="0" smtClean="0"/>
              <a:t>Some weeks I may ask for 5-10 problems answered correctly instead.</a:t>
            </a:r>
            <a:endParaRPr lang="en-US" sz="8000" dirty="0" smtClean="0"/>
          </a:p>
          <a:p>
            <a:endParaRPr lang="en-US" dirty="0"/>
          </a:p>
        </p:txBody>
      </p:sp>
    </p:spTree>
    <p:extLst>
      <p:ext uri="{BB962C8B-B14F-4D97-AF65-F5344CB8AC3E}">
        <p14:creationId xmlns:p14="http://schemas.microsoft.com/office/powerpoint/2010/main" val="2231146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0126"/>
            <a:ext cx="6172200" cy="1200150"/>
          </a:xfrm>
        </p:spPr>
        <p:txBody>
          <a:bodyPr/>
          <a:lstStyle/>
          <a:p>
            <a:r>
              <a:rPr lang="en-US" b="1" u="sng" dirty="0" smtClean="0">
                <a:solidFill>
                  <a:srgbClr val="92D050"/>
                </a:solidFill>
                <a:effectLst/>
                <a:latin typeface="+mj-lt"/>
              </a:rPr>
              <a:t>Other Projects </a:t>
            </a:r>
            <a:endParaRPr lang="en-US" b="1" u="sng" dirty="0">
              <a:solidFill>
                <a:srgbClr val="92D050"/>
              </a:solidFill>
              <a:effectLst/>
              <a:latin typeface="+mj-lt"/>
            </a:endParaRPr>
          </a:p>
        </p:txBody>
      </p:sp>
      <p:sp>
        <p:nvSpPr>
          <p:cNvPr id="3" name="Content Placeholder 2"/>
          <p:cNvSpPr>
            <a:spLocks noGrp="1"/>
          </p:cNvSpPr>
          <p:nvPr>
            <p:ph idx="1"/>
          </p:nvPr>
        </p:nvSpPr>
        <p:spPr>
          <a:xfrm>
            <a:off x="342900" y="1600200"/>
            <a:ext cx="6172200" cy="4766073"/>
          </a:xfrm>
        </p:spPr>
        <p:txBody>
          <a:bodyPr>
            <a:normAutofit fontScale="77500" lnSpcReduction="20000"/>
          </a:bodyPr>
          <a:lstStyle/>
          <a:p>
            <a:r>
              <a:rPr lang="en-US" sz="4000" dirty="0" smtClean="0"/>
              <a:t>Other Subjects </a:t>
            </a:r>
          </a:p>
          <a:p>
            <a:pPr lvl="1"/>
            <a:r>
              <a:rPr lang="en-US" sz="2600" dirty="0"/>
              <a:t>I might assign homework from other subjects in lieu of other normally scheduled homework. </a:t>
            </a:r>
            <a:endParaRPr lang="en-US" sz="2600" dirty="0" smtClean="0"/>
          </a:p>
          <a:p>
            <a:r>
              <a:rPr lang="en-US" sz="4000" dirty="0" smtClean="0"/>
              <a:t>Projects, reports, </a:t>
            </a:r>
            <a:r>
              <a:rPr lang="en-US" sz="4000" dirty="0" smtClean="0"/>
              <a:t>etc</a:t>
            </a:r>
            <a:r>
              <a:rPr lang="en-US" sz="4000" dirty="0"/>
              <a:t>.</a:t>
            </a:r>
            <a:r>
              <a:rPr lang="en-US" sz="4000" dirty="0" smtClean="0"/>
              <a:t> </a:t>
            </a:r>
            <a:r>
              <a:rPr lang="en-US" sz="4000" dirty="0" smtClean="0"/>
              <a:t>may be assigned during the year. Students will be given plenty of time and preparation. </a:t>
            </a:r>
          </a:p>
          <a:p>
            <a:r>
              <a:rPr lang="en-US" sz="4000" dirty="0" smtClean="0"/>
              <a:t>Book Talks will be assigned quarterly. Students will be able to choose a project to use. </a:t>
            </a:r>
          </a:p>
          <a:p>
            <a:pPr marL="342900" lvl="1" indent="0">
              <a:buNone/>
            </a:pPr>
            <a:endParaRPr lang="en-US" dirty="0"/>
          </a:p>
        </p:txBody>
      </p:sp>
      <p:pic>
        <p:nvPicPr>
          <p:cNvPr id="4" name="Picture 3"/>
          <p:cNvPicPr>
            <a:picLocks noChangeAspect="1"/>
          </p:cNvPicPr>
          <p:nvPr/>
        </p:nvPicPr>
        <p:blipFill>
          <a:blip r:embed="rId2"/>
          <a:stretch>
            <a:fillRect/>
          </a:stretch>
        </p:blipFill>
        <p:spPr>
          <a:xfrm>
            <a:off x="1828800" y="5710452"/>
            <a:ext cx="4495800" cy="3428703"/>
          </a:xfrm>
          <a:prstGeom prst="rect">
            <a:avLst/>
          </a:prstGeom>
        </p:spPr>
      </p:pic>
    </p:spTree>
    <p:extLst>
      <p:ext uri="{BB962C8B-B14F-4D97-AF65-F5344CB8AC3E}">
        <p14:creationId xmlns:p14="http://schemas.microsoft.com/office/powerpoint/2010/main" val="2598487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6172200" cy="1200150"/>
          </a:xfrm>
        </p:spPr>
        <p:txBody>
          <a:bodyPr/>
          <a:lstStyle/>
          <a:p>
            <a:r>
              <a:rPr lang="en-US" b="1" u="sng" dirty="0" smtClean="0">
                <a:solidFill>
                  <a:srgbClr val="92D050"/>
                </a:solidFill>
                <a:effectLst/>
                <a:latin typeface="+mj-lt"/>
              </a:rPr>
              <a:t>Other Important Info</a:t>
            </a:r>
            <a:endParaRPr lang="en-US" b="1" u="sng" dirty="0">
              <a:solidFill>
                <a:srgbClr val="92D050"/>
              </a:solidFill>
              <a:effectLst/>
              <a:latin typeface="+mj-lt"/>
            </a:endParaRPr>
          </a:p>
        </p:txBody>
      </p:sp>
      <p:sp>
        <p:nvSpPr>
          <p:cNvPr id="3" name="Content Placeholder 2"/>
          <p:cNvSpPr>
            <a:spLocks noGrp="1"/>
          </p:cNvSpPr>
          <p:nvPr>
            <p:ph idx="1"/>
          </p:nvPr>
        </p:nvSpPr>
        <p:spPr>
          <a:xfrm>
            <a:off x="342900" y="990600"/>
            <a:ext cx="6172200" cy="5314950"/>
          </a:xfrm>
        </p:spPr>
        <p:txBody>
          <a:bodyPr>
            <a:noAutofit/>
          </a:bodyPr>
          <a:lstStyle/>
          <a:p>
            <a:r>
              <a:rPr lang="en-US" sz="2400" dirty="0" smtClean="0"/>
              <a:t>Class Dojo</a:t>
            </a:r>
          </a:p>
          <a:p>
            <a:r>
              <a:rPr lang="en-US" sz="2400" dirty="0" smtClean="0"/>
              <a:t>IOWA Test of Basic Skills </a:t>
            </a:r>
          </a:p>
          <a:p>
            <a:pPr lvl="1"/>
            <a:r>
              <a:rPr lang="en-US" sz="1800" dirty="0" smtClean="0"/>
              <a:t>Starts September 6</a:t>
            </a:r>
            <a:r>
              <a:rPr lang="en-US" sz="1800" baseline="30000" dirty="0" smtClean="0"/>
              <a:t>th</a:t>
            </a:r>
            <a:r>
              <a:rPr lang="en-US" sz="1800" dirty="0" smtClean="0"/>
              <a:t> </a:t>
            </a:r>
          </a:p>
          <a:p>
            <a:pPr lvl="1"/>
            <a:r>
              <a:rPr lang="en-US" sz="1800" dirty="0" smtClean="0"/>
              <a:t>Testing first two hours of the morning </a:t>
            </a:r>
          </a:p>
          <a:p>
            <a:pPr lvl="1"/>
            <a:r>
              <a:rPr lang="en-US" sz="1800" dirty="0" smtClean="0"/>
              <a:t>Ensure student is well rested and well fed</a:t>
            </a:r>
          </a:p>
          <a:p>
            <a:r>
              <a:rPr lang="en-US" sz="2400" dirty="0" smtClean="0"/>
              <a:t>Snack </a:t>
            </a:r>
          </a:p>
          <a:p>
            <a:pPr lvl="1"/>
            <a:r>
              <a:rPr lang="en-US" sz="1800" dirty="0" smtClean="0"/>
              <a:t>Every morning at 10 am</a:t>
            </a:r>
          </a:p>
          <a:p>
            <a:pPr lvl="1"/>
            <a:r>
              <a:rPr lang="en-US" sz="1800" dirty="0" smtClean="0"/>
              <a:t>Please be sure to adhere to Diocese policy (healthy options only) </a:t>
            </a:r>
          </a:p>
          <a:p>
            <a:r>
              <a:rPr lang="en-US" sz="2400" dirty="0" smtClean="0"/>
              <a:t>Drop Off </a:t>
            </a:r>
          </a:p>
          <a:p>
            <a:pPr lvl="1"/>
            <a:r>
              <a:rPr lang="en-US" sz="1800" dirty="0" smtClean="0"/>
              <a:t>Classroom doors will open at 7:30. They are to wait in the courtyard until that time. </a:t>
            </a:r>
          </a:p>
          <a:p>
            <a:r>
              <a:rPr lang="en-US" sz="2400" dirty="0" smtClean="0"/>
              <a:t>Absences </a:t>
            </a:r>
          </a:p>
          <a:p>
            <a:pPr lvl="1"/>
            <a:r>
              <a:rPr lang="en-US" sz="1800" dirty="0" smtClean="0"/>
              <a:t>If your child is absent, any missed work that cannot be completed in class will be sent home. They have the same number of days missed to complete the assignments. Please let me know if your child is going to be absent. </a:t>
            </a:r>
          </a:p>
          <a:p>
            <a:r>
              <a:rPr lang="en-US" sz="2400" dirty="0" smtClean="0"/>
              <a:t>Agendas / Yellow Folder </a:t>
            </a:r>
          </a:p>
          <a:p>
            <a:pPr lvl="1"/>
            <a:r>
              <a:rPr lang="en-US" sz="1800" dirty="0" smtClean="0"/>
              <a:t>Homework &amp; Spelling Words will be written down in agendas </a:t>
            </a:r>
          </a:p>
          <a:p>
            <a:pPr lvl="1"/>
            <a:r>
              <a:rPr lang="en-US" sz="1800" dirty="0" smtClean="0"/>
              <a:t>Yellow folders should come back and forth to </a:t>
            </a:r>
            <a:r>
              <a:rPr lang="en-US" sz="1800" dirty="0" smtClean="0"/>
              <a:t>school everyday.  </a:t>
            </a:r>
            <a:r>
              <a:rPr lang="en-US" sz="1800" dirty="0" smtClean="0"/>
              <a:t>Important papers. </a:t>
            </a:r>
          </a:p>
          <a:p>
            <a:pPr marL="342900" lvl="1" indent="0">
              <a:buNone/>
            </a:pPr>
            <a:endParaRPr lang="en-US" sz="900" dirty="0"/>
          </a:p>
        </p:txBody>
      </p:sp>
    </p:spTree>
    <p:extLst>
      <p:ext uri="{BB962C8B-B14F-4D97-AF65-F5344CB8AC3E}">
        <p14:creationId xmlns:p14="http://schemas.microsoft.com/office/powerpoint/2010/main" val="13209242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2027</TotalTime>
  <Words>601</Words>
  <Application>Microsoft Office PowerPoint</Application>
  <PresentationFormat>Letter Paper (8.5x11 in)</PresentationFormat>
  <Paragraphs>76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Berlin Sans FB</vt:lpstr>
      <vt:lpstr>Century Gothic</vt:lpstr>
      <vt:lpstr>Courier New</vt:lpstr>
      <vt:lpstr>Palatino Linotype</vt:lpstr>
      <vt:lpstr>Executive</vt:lpstr>
      <vt:lpstr>2017 – 2018  Second Grade  Curriculum Night</vt:lpstr>
      <vt:lpstr>A Day in 2A </vt:lpstr>
      <vt:lpstr>PowerPoint Presentation</vt:lpstr>
      <vt:lpstr>PowerPoint Presentation</vt:lpstr>
      <vt:lpstr>Homework Policy</vt:lpstr>
      <vt:lpstr>Other Projects </vt:lpstr>
      <vt:lpstr>Other Important Info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 2014  Second Grade  Curriculum Night</dc:title>
  <dc:creator>Owner</dc:creator>
  <cp:lastModifiedBy>Abby Ingle</cp:lastModifiedBy>
  <cp:revision>22</cp:revision>
  <dcterms:created xsi:type="dcterms:W3CDTF">2013-08-23T01:41:06Z</dcterms:created>
  <dcterms:modified xsi:type="dcterms:W3CDTF">2017-08-23T23:26:06Z</dcterms:modified>
</cp:coreProperties>
</file>