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3" r:id="rId4"/>
    <p:sldId id="258" r:id="rId5"/>
    <p:sldId id="259" r:id="rId6"/>
    <p:sldId id="261" r:id="rId7"/>
    <p:sldId id="264" r:id="rId8"/>
    <p:sldId id="262" r:id="rId9"/>
    <p:sldId id="265" r:id="rId10"/>
    <p:sldId id="267" r:id="rId11"/>
    <p:sldId id="268" r:id="rId12"/>
    <p:sldId id="266" r:id="rId1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020" y="-173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12801"/>
            <a:ext cx="5829300" cy="5689600"/>
          </a:xfrm>
        </p:spPr>
        <p:txBody>
          <a:bodyPr anchor="b">
            <a:noAutofit/>
          </a:bodyPr>
          <a:lstStyle>
            <a:lvl1pPr>
              <a:lnSpc>
                <a:spcPct val="100000"/>
              </a:lnSpc>
              <a:defRPr sz="6000"/>
            </a:lvl1pPr>
          </a:lstStyle>
          <a:p>
            <a:r>
              <a:rPr lang="en-US"/>
              <a:t>Click to edit Master title style</a:t>
            </a:r>
            <a:endParaRPr lang="en-US" dirty="0"/>
          </a:p>
        </p:txBody>
      </p:sp>
      <p:sp>
        <p:nvSpPr>
          <p:cNvPr id="3" name="Subtitle 2"/>
          <p:cNvSpPr>
            <a:spLocks noGrp="1"/>
          </p:cNvSpPr>
          <p:nvPr>
            <p:ph type="subTitle" idx="1"/>
          </p:nvPr>
        </p:nvSpPr>
        <p:spPr>
          <a:xfrm>
            <a:off x="1028700" y="6604000"/>
            <a:ext cx="4800600" cy="1625600"/>
          </a:xfrm>
        </p:spPr>
        <p:txBody>
          <a:bodyPr>
            <a:normAutofit/>
          </a:bodyPr>
          <a:lstStyle>
            <a:lvl1pPr marL="0" indent="0" algn="ctr">
              <a:buNone/>
              <a:defRPr sz="18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B41FA79-29C9-4644-A1B1-730181295AD3}" type="datetimeFigureOut">
              <a:rPr lang="en-US" smtClean="0"/>
              <a:t>8/25/2020</a:t>
            </a:fld>
            <a:endParaRPr lang="en-US"/>
          </a:p>
        </p:txBody>
      </p:sp>
      <p:sp>
        <p:nvSpPr>
          <p:cNvPr id="8" name="Slide Number Placeholder 7"/>
          <p:cNvSpPr>
            <a:spLocks noGrp="1"/>
          </p:cNvSpPr>
          <p:nvPr>
            <p:ph type="sldNum" sz="quarter" idx="11"/>
          </p:nvPr>
        </p:nvSpPr>
        <p:spPr/>
        <p:txBody>
          <a:bodyPr/>
          <a:lstStyle/>
          <a:p>
            <a:fld id="{F607D8EB-8A0C-4406-A467-4D16305B1BA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41FA79-29C9-4644-A1B1-730181295AD3}"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41FA79-29C9-4644-A1B1-730181295AD3}"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41FA79-29C9-4644-A1B1-730181295AD3}"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1828801"/>
            <a:ext cx="5829300" cy="3340100"/>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541735" y="5425018"/>
            <a:ext cx="5829300" cy="1509183"/>
          </a:xfrm>
        </p:spPr>
        <p:txBody>
          <a:bodyPr anchor="t"/>
          <a:lstStyle>
            <a:lvl1pPr marL="0" indent="0" algn="ctr">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41FA79-29C9-4644-A1B1-730181295AD3}"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D8EB-8A0C-4406-A467-4D16305B1BAC}" type="slidenum">
              <a:rPr lang="en-US" smtClean="0"/>
              <a:t>‹#›</a:t>
            </a:fld>
            <a:endParaRPr lang="en-US"/>
          </a:p>
        </p:txBody>
      </p:sp>
      <p:sp>
        <p:nvSpPr>
          <p:cNvPr id="7" name="Oval 6"/>
          <p:cNvSpPr/>
          <p:nvPr/>
        </p:nvSpPr>
        <p:spPr>
          <a:xfrm>
            <a:off x="3371850" y="5232400"/>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3521869" y="5232400"/>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3222546" y="5232400"/>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3486150" y="2133601"/>
            <a:ext cx="3028950" cy="6034617"/>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41FA79-29C9-4644-A1B1-730181295AD3}"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D8EB-8A0C-4406-A467-4D16305B1BAC}" type="slidenum">
              <a:rPr lang="en-US" smtClean="0"/>
              <a:t>‹#›</a:t>
            </a:fld>
            <a:endParaRPr lang="en-US"/>
          </a:p>
        </p:txBody>
      </p:sp>
      <p:sp>
        <p:nvSpPr>
          <p:cNvPr id="9" name="Content Placeholder 8"/>
          <p:cNvSpPr>
            <a:spLocks noGrp="1"/>
          </p:cNvSpPr>
          <p:nvPr>
            <p:ph sz="quarter" idx="13"/>
          </p:nvPr>
        </p:nvSpPr>
        <p:spPr>
          <a:xfrm>
            <a:off x="274320" y="2133600"/>
            <a:ext cx="3031236" cy="6035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133600"/>
            <a:ext cx="3030141" cy="812800"/>
          </a:xfrm>
        </p:spPr>
        <p:txBody>
          <a:bodyPr anchor="b">
            <a:noAutofit/>
          </a:bodyPr>
          <a:lstStyle>
            <a:lvl1pPr marL="0" indent="0" algn="ctr">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5" name="Text Placeholder 4"/>
          <p:cNvSpPr>
            <a:spLocks noGrp="1"/>
          </p:cNvSpPr>
          <p:nvPr>
            <p:ph type="body" sz="quarter" idx="3"/>
          </p:nvPr>
        </p:nvSpPr>
        <p:spPr>
          <a:xfrm>
            <a:off x="3486151" y="2133600"/>
            <a:ext cx="3031331" cy="812800"/>
          </a:xfrm>
        </p:spPr>
        <p:txBody>
          <a:bodyPr anchor="b">
            <a:noAutofit/>
          </a:bodyPr>
          <a:lstStyle>
            <a:lvl1pPr marL="0" indent="0" algn="ctr">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7" name="Date Placeholder 6"/>
          <p:cNvSpPr>
            <a:spLocks noGrp="1"/>
          </p:cNvSpPr>
          <p:nvPr>
            <p:ph type="dt" sz="half" idx="10"/>
          </p:nvPr>
        </p:nvSpPr>
        <p:spPr/>
        <p:txBody>
          <a:bodyPr/>
          <a:lstStyle/>
          <a:p>
            <a:fld id="{0B41FA79-29C9-4644-A1B1-730181295AD3}" type="datetimeFigureOut">
              <a:rPr lang="en-US" smtClean="0"/>
              <a:t>8/25/2020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7D8EB-8A0C-4406-A467-4D16305B1BAC}" type="slidenum">
              <a:rPr lang="en-US" smtClean="0"/>
              <a:t>‹#›</a:t>
            </a:fld>
            <a:endParaRPr lang="en-US"/>
          </a:p>
        </p:txBody>
      </p:sp>
      <p:sp>
        <p:nvSpPr>
          <p:cNvPr id="11" name="Content Placeholder 10"/>
          <p:cNvSpPr>
            <a:spLocks noGrp="1"/>
          </p:cNvSpPr>
          <p:nvPr>
            <p:ph sz="quarter" idx="13"/>
          </p:nvPr>
        </p:nvSpPr>
        <p:spPr>
          <a:xfrm>
            <a:off x="342900" y="2950464"/>
            <a:ext cx="3031236" cy="5218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3504438" y="2950465"/>
            <a:ext cx="3031236" cy="52175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41FA79-29C9-4644-A1B1-730181295AD3}" type="datetimeFigureOut">
              <a:rPr lang="en-US" smtClean="0"/>
              <a:t>8/25/2020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41FA79-29C9-4644-A1B1-730181295AD3}" type="datetimeFigureOut">
              <a:rPr lang="en-US" smtClean="0"/>
              <a:t>8/25/2020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30316" y="355600"/>
            <a:ext cx="2256235" cy="2794000"/>
          </a:xfrm>
        </p:spPr>
        <p:txBody>
          <a:bodyPr anchor="b"/>
          <a:lstStyle>
            <a:lvl1pPr algn="ctr">
              <a:lnSpc>
                <a:spcPct val="100000"/>
              </a:lnSpc>
              <a:defRPr sz="21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539353" y="364067"/>
            <a:ext cx="3746897"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430316" y="3251201"/>
            <a:ext cx="2256235" cy="4917017"/>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B41FA79-29C9-4644-A1B1-730181295AD3}"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2" y="304800"/>
            <a:ext cx="4283868" cy="1193800"/>
          </a:xfrm>
        </p:spPr>
        <p:txBody>
          <a:bodyPr anchor="b"/>
          <a:lstStyle>
            <a:lvl1pPr algn="ctr">
              <a:lnSpc>
                <a:spcPct val="100000"/>
              </a:lnSpc>
              <a:defRPr sz="2100" b="0"/>
            </a:lvl1pPr>
          </a:lstStyle>
          <a:p>
            <a:r>
              <a:rPr lang="en-US"/>
              <a:t>Click to edit Master title style</a:t>
            </a:r>
            <a:endParaRPr lang="en-US" dirty="0"/>
          </a:p>
        </p:txBody>
      </p:sp>
      <p:sp>
        <p:nvSpPr>
          <p:cNvPr id="3" name="Picture Placeholder 2"/>
          <p:cNvSpPr>
            <a:spLocks noGrp="1"/>
          </p:cNvSpPr>
          <p:nvPr>
            <p:ph type="pic" idx="1"/>
          </p:nvPr>
        </p:nvSpPr>
        <p:spPr>
          <a:xfrm>
            <a:off x="1131095" y="1524000"/>
            <a:ext cx="4541043" cy="6054725"/>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259682" y="7747000"/>
            <a:ext cx="4283868" cy="7112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B41FA79-29C9-4644-A1B1-730181295AD3}"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D8EB-8A0C-4406-A467-4D16305B1B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0"/>
            <a:ext cx="6172200" cy="21336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72511" y="8475134"/>
            <a:ext cx="1564481" cy="486833"/>
          </a:xfrm>
          <a:prstGeom prst="rect">
            <a:avLst/>
          </a:prstGeom>
        </p:spPr>
        <p:txBody>
          <a:bodyPr vert="horz" lIns="91440" tIns="45720" rIns="45720" bIns="45720" rtlCol="0" anchor="ctr"/>
          <a:lstStyle>
            <a:lvl1pPr algn="r">
              <a:defRPr sz="900">
                <a:solidFill>
                  <a:schemeClr val="tx1">
                    <a:lumMod val="65000"/>
                    <a:lumOff val="35000"/>
                  </a:schemeClr>
                </a:solidFill>
                <a:latin typeface="Century Gothic" pitchFamily="34" charset="0"/>
              </a:defRPr>
            </a:lvl1pPr>
          </a:lstStyle>
          <a:p>
            <a:fld id="{0B41FA79-29C9-4644-A1B1-730181295AD3}" type="datetimeFigureOut">
              <a:rPr lang="en-US" smtClean="0"/>
              <a:t>8/25/2020</a:t>
            </a:fld>
            <a:endParaRPr lang="en-US"/>
          </a:p>
        </p:txBody>
      </p:sp>
      <p:sp>
        <p:nvSpPr>
          <p:cNvPr id="5" name="Footer Placeholder 4"/>
          <p:cNvSpPr>
            <a:spLocks noGrp="1"/>
          </p:cNvSpPr>
          <p:nvPr>
            <p:ph type="ftr" sz="quarter" idx="3"/>
          </p:nvPr>
        </p:nvSpPr>
        <p:spPr>
          <a:xfrm>
            <a:off x="494374" y="8475134"/>
            <a:ext cx="2135981" cy="486833"/>
          </a:xfrm>
          <a:prstGeom prst="rect">
            <a:avLst/>
          </a:prstGeom>
        </p:spPr>
        <p:txBody>
          <a:bodyPr vert="horz" lIns="45720" tIns="45720" rIns="91440" bIns="45720" rtlCol="0" anchor="ctr"/>
          <a:lstStyle>
            <a:lvl1pPr algn="l">
              <a:defRPr sz="9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6407459" y="8475134"/>
            <a:ext cx="421481" cy="486833"/>
          </a:xfrm>
          <a:prstGeom prst="rect">
            <a:avLst/>
          </a:prstGeom>
        </p:spPr>
        <p:txBody>
          <a:bodyPr vert="horz" lIns="27432" tIns="45720" rIns="45720" bIns="45720" rtlCol="0" anchor="ctr"/>
          <a:lstStyle>
            <a:lvl1pPr algn="l">
              <a:defRPr sz="900">
                <a:solidFill>
                  <a:schemeClr val="tx1">
                    <a:lumMod val="65000"/>
                    <a:lumOff val="35000"/>
                  </a:schemeClr>
                </a:solidFill>
                <a:latin typeface="Century Gothic" pitchFamily="34" charset="0"/>
              </a:defRPr>
            </a:lvl1pPr>
          </a:lstStyle>
          <a:p>
            <a:fld id="{F607D8EB-8A0C-4406-A467-4D16305B1BAC}" type="slidenum">
              <a:rPr lang="en-US" smtClean="0"/>
              <a:t>‹#›</a:t>
            </a:fld>
            <a:endParaRPr lang="en-US"/>
          </a:p>
        </p:txBody>
      </p:sp>
      <p:sp>
        <p:nvSpPr>
          <p:cNvPr id="7" name="Oval 6"/>
          <p:cNvSpPr/>
          <p:nvPr/>
        </p:nvSpPr>
        <p:spPr>
          <a:xfrm>
            <a:off x="6343320" y="8665846"/>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lt1"/>
              </a:solidFill>
              <a:latin typeface="+mn-lt"/>
              <a:ea typeface="+mn-ea"/>
              <a:cs typeface="+mn-cs"/>
            </a:endParaRPr>
          </a:p>
        </p:txBody>
      </p:sp>
      <p:sp>
        <p:nvSpPr>
          <p:cNvPr id="8" name="Oval 7"/>
          <p:cNvSpPr/>
          <p:nvPr/>
        </p:nvSpPr>
        <p:spPr>
          <a:xfrm>
            <a:off x="426839" y="8665846"/>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685800" rtl="0" eaLnBrk="1" latinLnBrk="0" hangingPunct="1">
        <a:lnSpc>
          <a:spcPts val="4350"/>
        </a:lnSpc>
        <a:spcBef>
          <a:spcPct val="0"/>
        </a:spcBef>
        <a:buNone/>
        <a:defRPr sz="405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lumMod val="50000"/>
              <a:lumOff val="50000"/>
            </a:schemeClr>
          </a:solidFill>
          <a:latin typeface="+mj-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drzewiecki@popejohnxxiii.org"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114550"/>
            <a:ext cx="5829300" cy="3200400"/>
          </a:xfrm>
        </p:spPr>
        <p:txBody>
          <a:bodyPr/>
          <a:lstStyle/>
          <a:p>
            <a:r>
              <a:rPr lang="en-US" sz="4950" dirty="0">
                <a:solidFill>
                  <a:srgbClr val="7030A0"/>
                </a:solidFill>
                <a:latin typeface="KG Rise UP" pitchFamily="2" charset="0"/>
              </a:rPr>
              <a:t>2020-2021</a:t>
            </a:r>
            <a:br>
              <a:rPr lang="en-US" sz="4950" dirty="0">
                <a:solidFill>
                  <a:srgbClr val="7030A0"/>
                </a:solidFill>
                <a:latin typeface="KG Rise UP" pitchFamily="2" charset="0"/>
              </a:rPr>
            </a:br>
            <a:r>
              <a:rPr lang="en-US" sz="4950" dirty="0">
                <a:solidFill>
                  <a:srgbClr val="7030A0"/>
                </a:solidFill>
                <a:latin typeface="KG Rise UP" pitchFamily="2" charset="0"/>
              </a:rPr>
              <a:t>Second Grade </a:t>
            </a:r>
            <a:br>
              <a:rPr lang="en-US" sz="4950" dirty="0">
                <a:solidFill>
                  <a:srgbClr val="7030A0"/>
                </a:solidFill>
                <a:latin typeface="KG Rise UP" pitchFamily="2" charset="0"/>
              </a:rPr>
            </a:br>
            <a:r>
              <a:rPr lang="en-US" sz="4950" dirty="0">
                <a:solidFill>
                  <a:srgbClr val="7030A0"/>
                </a:solidFill>
                <a:latin typeface="KG Rise UP" pitchFamily="2" charset="0"/>
              </a:rPr>
              <a:t>Curriculum Night</a:t>
            </a:r>
          </a:p>
        </p:txBody>
      </p:sp>
      <p:sp>
        <p:nvSpPr>
          <p:cNvPr id="3" name="Subtitle 2"/>
          <p:cNvSpPr>
            <a:spLocks noGrp="1"/>
          </p:cNvSpPr>
          <p:nvPr>
            <p:ph type="subTitle" idx="1"/>
          </p:nvPr>
        </p:nvSpPr>
        <p:spPr>
          <a:xfrm>
            <a:off x="1028700" y="5486400"/>
            <a:ext cx="4800600" cy="1543050"/>
          </a:xfrm>
        </p:spPr>
        <p:txBody>
          <a:bodyPr>
            <a:noAutofit/>
          </a:bodyPr>
          <a:lstStyle/>
          <a:p>
            <a:r>
              <a:rPr lang="en-US" sz="2000" dirty="0">
                <a:solidFill>
                  <a:schemeClr val="tx1">
                    <a:lumMod val="65000"/>
                    <a:lumOff val="35000"/>
                  </a:schemeClr>
                </a:solidFill>
                <a:latin typeface="KG Primary Penmanship" panose="02000506000000020003"/>
              </a:rPr>
              <a:t>August 21, 2019</a:t>
            </a:r>
          </a:p>
          <a:p>
            <a:endParaRPr lang="en-US" sz="2000" dirty="0">
              <a:solidFill>
                <a:schemeClr val="tx1">
                  <a:lumMod val="65000"/>
                  <a:lumOff val="35000"/>
                </a:schemeClr>
              </a:solidFill>
              <a:latin typeface="KG Primary Penmanship" panose="02000506000000020003" pitchFamily="2" charset="0"/>
            </a:endParaRPr>
          </a:p>
          <a:p>
            <a:r>
              <a:rPr lang="en-US" sz="2400" dirty="0">
                <a:solidFill>
                  <a:schemeClr val="tx1">
                    <a:lumMod val="65000"/>
                    <a:lumOff val="35000"/>
                  </a:schemeClr>
                </a:solidFill>
                <a:latin typeface="KG Primary Penmanship" panose="02000506000000020003"/>
              </a:rPr>
              <a:t>sdrzewiecki@popejohnxxiii.org </a:t>
            </a:r>
          </a:p>
          <a:p>
            <a:endParaRPr lang="en-US" sz="2000" dirty="0">
              <a:solidFill>
                <a:schemeClr val="accent5">
                  <a:lumMod val="75000"/>
                </a:schemeClr>
              </a:solidFill>
              <a:latin typeface="KG Primary Penmanship" panose="02000506000000020003" pitchFamily="2" charset="0"/>
            </a:endParaRPr>
          </a:p>
          <a:p>
            <a:r>
              <a:rPr lang="en-US" sz="2400" b="1" dirty="0">
                <a:solidFill>
                  <a:schemeClr val="accent5">
                    <a:lumMod val="75000"/>
                  </a:schemeClr>
                </a:solidFill>
                <a:latin typeface="KG Primary Penmanship" panose="02000506000000020003" pitchFamily="2" charset="0"/>
              </a:rPr>
              <a:t>www.drzewiecki2a.weebly.com</a:t>
            </a:r>
          </a:p>
        </p:txBody>
      </p:sp>
      <p:pic>
        <p:nvPicPr>
          <p:cNvPr id="1032" name="Picture 8" descr="Image result for second grade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3" y="2000250"/>
            <a:ext cx="1743075" cy="1471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7702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7200"/>
            <a:ext cx="6172200" cy="1200150"/>
          </a:xfrm>
        </p:spPr>
        <p:txBody>
          <a:bodyPr/>
          <a:lstStyle/>
          <a:p>
            <a:r>
              <a:rPr lang="en-US" u="sng" dirty="0">
                <a:solidFill>
                  <a:srgbClr val="92D050"/>
                </a:solidFill>
                <a:effectLst/>
                <a:latin typeface="KG Rise UP" pitchFamily="2" charset="0"/>
              </a:rPr>
              <a:t>COVID Procedures</a:t>
            </a:r>
          </a:p>
        </p:txBody>
      </p:sp>
      <p:sp>
        <p:nvSpPr>
          <p:cNvPr id="3" name="Content Placeholder 2"/>
          <p:cNvSpPr>
            <a:spLocks noGrp="1"/>
          </p:cNvSpPr>
          <p:nvPr>
            <p:ph idx="1"/>
          </p:nvPr>
        </p:nvSpPr>
        <p:spPr>
          <a:xfrm>
            <a:off x="342900" y="990600"/>
            <a:ext cx="6172200" cy="5314950"/>
          </a:xfrm>
        </p:spPr>
        <p:txBody>
          <a:bodyPr>
            <a:noAutofit/>
          </a:bodyPr>
          <a:lstStyle/>
          <a:p>
            <a:pPr lvl="1"/>
            <a:r>
              <a:rPr lang="en-US" sz="2000" dirty="0">
                <a:solidFill>
                  <a:schemeClr val="tx1"/>
                </a:solidFill>
                <a:latin typeface="KG Neatly Printed" panose="02000506000000020003" pitchFamily="2" charset="0"/>
              </a:rPr>
              <a:t>Handwashing</a:t>
            </a:r>
          </a:p>
          <a:p>
            <a:pPr lvl="2"/>
            <a:r>
              <a:rPr lang="en-US" sz="2000" dirty="0">
                <a:solidFill>
                  <a:schemeClr val="tx1"/>
                </a:solidFill>
                <a:latin typeface="KG Neatly Printed" panose="02000506000000020003" pitchFamily="2" charset="0"/>
              </a:rPr>
              <a:t>Every time we enter the room</a:t>
            </a:r>
          </a:p>
          <a:p>
            <a:pPr lvl="2"/>
            <a:r>
              <a:rPr lang="en-US" sz="2000" dirty="0">
                <a:solidFill>
                  <a:schemeClr val="tx1"/>
                </a:solidFill>
                <a:latin typeface="KG Neatly Printed" panose="02000506000000020003" pitchFamily="2" charset="0"/>
              </a:rPr>
              <a:t>Bathroom Breaks</a:t>
            </a:r>
          </a:p>
          <a:p>
            <a:pPr lvl="2"/>
            <a:r>
              <a:rPr lang="en-US" sz="2000" dirty="0">
                <a:solidFill>
                  <a:schemeClr val="tx1"/>
                </a:solidFill>
                <a:latin typeface="KG Neatly Printed" panose="02000506000000020003" pitchFamily="2" charset="0"/>
              </a:rPr>
              <a:t>Before and after snack and lunch</a:t>
            </a:r>
          </a:p>
          <a:p>
            <a:pPr lvl="2"/>
            <a:r>
              <a:rPr lang="en-US" sz="2000" dirty="0">
                <a:solidFill>
                  <a:schemeClr val="tx1"/>
                </a:solidFill>
                <a:latin typeface="KG Neatly Printed" panose="02000506000000020003" pitchFamily="2" charset="0"/>
              </a:rPr>
              <a:t>Sanitizer is always available.</a:t>
            </a:r>
          </a:p>
          <a:p>
            <a:pPr lvl="1"/>
            <a:r>
              <a:rPr lang="en-US" sz="2000" dirty="0">
                <a:solidFill>
                  <a:schemeClr val="tx1"/>
                </a:solidFill>
                <a:latin typeface="KG Neatly Printed" panose="02000506000000020003" pitchFamily="2" charset="0"/>
              </a:rPr>
              <a:t>Distance</a:t>
            </a:r>
          </a:p>
          <a:p>
            <a:pPr lvl="2"/>
            <a:r>
              <a:rPr lang="en-US" sz="2000" dirty="0">
                <a:solidFill>
                  <a:schemeClr val="tx1"/>
                </a:solidFill>
                <a:latin typeface="KG Neatly Printed" panose="02000506000000020003" pitchFamily="2" charset="0"/>
              </a:rPr>
              <a:t>Desks will be 3 feet apart</a:t>
            </a:r>
          </a:p>
          <a:p>
            <a:pPr lvl="2"/>
            <a:r>
              <a:rPr lang="en-US" sz="2000" dirty="0">
                <a:solidFill>
                  <a:schemeClr val="tx1"/>
                </a:solidFill>
                <a:latin typeface="KG Neatly Printed" panose="02000506000000020003" pitchFamily="2" charset="0"/>
              </a:rPr>
              <a:t>Recess zones </a:t>
            </a:r>
          </a:p>
          <a:p>
            <a:pPr lvl="2"/>
            <a:r>
              <a:rPr lang="en-US" sz="2000" dirty="0">
                <a:solidFill>
                  <a:schemeClr val="tx1"/>
                </a:solidFill>
                <a:latin typeface="KG Neatly Printed" panose="02000506000000020003" pitchFamily="2" charset="0"/>
              </a:rPr>
              <a:t>Backpacks will be kept at desks/chairs</a:t>
            </a:r>
          </a:p>
          <a:p>
            <a:pPr lvl="1"/>
            <a:r>
              <a:rPr lang="en-US" sz="2000" dirty="0">
                <a:solidFill>
                  <a:schemeClr val="tx1"/>
                </a:solidFill>
                <a:latin typeface="KG Neatly Printed" panose="02000506000000020003" pitchFamily="2" charset="0"/>
              </a:rPr>
              <a:t>Sanitizing </a:t>
            </a:r>
          </a:p>
          <a:p>
            <a:pPr lvl="2"/>
            <a:r>
              <a:rPr lang="en-US" sz="2000" dirty="0">
                <a:solidFill>
                  <a:schemeClr val="tx1"/>
                </a:solidFill>
                <a:latin typeface="KG Neatly Printed" panose="02000506000000020003" pitchFamily="2" charset="0"/>
              </a:rPr>
              <a:t>Room will be kept clean throughout the day</a:t>
            </a:r>
          </a:p>
          <a:p>
            <a:pPr lvl="2"/>
            <a:r>
              <a:rPr lang="en-US" sz="2000" dirty="0">
                <a:solidFill>
                  <a:schemeClr val="tx1"/>
                </a:solidFill>
                <a:latin typeface="KG Neatly Printed" panose="02000506000000020003" pitchFamily="2" charset="0"/>
              </a:rPr>
              <a:t>Single Packs of Kleenex</a:t>
            </a:r>
          </a:p>
          <a:p>
            <a:pPr lvl="1"/>
            <a:r>
              <a:rPr lang="en-US" sz="2000" dirty="0">
                <a:solidFill>
                  <a:schemeClr val="tx1"/>
                </a:solidFill>
                <a:latin typeface="KG Neatly Printed" panose="02000506000000020003" pitchFamily="2" charset="0"/>
              </a:rPr>
              <a:t>Masks</a:t>
            </a:r>
          </a:p>
          <a:p>
            <a:pPr lvl="2"/>
            <a:r>
              <a:rPr lang="en-US" sz="2000" dirty="0">
                <a:solidFill>
                  <a:schemeClr val="tx1"/>
                </a:solidFill>
                <a:latin typeface="KG Neatly Printed" panose="02000506000000020003" pitchFamily="2" charset="0"/>
              </a:rPr>
              <a:t>Diocese has a mask mandate</a:t>
            </a:r>
          </a:p>
          <a:p>
            <a:pPr lvl="2"/>
            <a:r>
              <a:rPr lang="en-US" sz="2000" dirty="0">
                <a:solidFill>
                  <a:schemeClr val="tx1"/>
                </a:solidFill>
                <a:latin typeface="KG Neatly Printed" panose="02000506000000020003" pitchFamily="2" charset="0"/>
              </a:rPr>
              <a:t>Have an extra mask in your child’s backpack</a:t>
            </a:r>
          </a:p>
          <a:p>
            <a:pPr lvl="2"/>
            <a:r>
              <a:rPr lang="en-US" sz="2000" dirty="0">
                <a:solidFill>
                  <a:schemeClr val="tx1"/>
                </a:solidFill>
                <a:latin typeface="KG Neatly Printed" panose="02000506000000020003" pitchFamily="2" charset="0"/>
              </a:rPr>
              <a:t>Mask breaks will be taken outside and appropriately spaced out</a:t>
            </a:r>
          </a:p>
          <a:p>
            <a:pPr lvl="1"/>
            <a:endParaRPr lang="en-US" sz="1800" dirty="0">
              <a:solidFill>
                <a:schemeClr val="tx1"/>
              </a:solidFill>
              <a:latin typeface="KG Neatly Printed" panose="02000506000000020003" pitchFamily="2" charset="0"/>
            </a:endParaRPr>
          </a:p>
        </p:txBody>
      </p:sp>
    </p:spTree>
    <p:extLst>
      <p:ext uri="{BB962C8B-B14F-4D97-AF65-F5344CB8AC3E}">
        <p14:creationId xmlns:p14="http://schemas.microsoft.com/office/powerpoint/2010/main" val="3337415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7200"/>
            <a:ext cx="6172200" cy="1200150"/>
          </a:xfrm>
        </p:spPr>
        <p:txBody>
          <a:bodyPr/>
          <a:lstStyle/>
          <a:p>
            <a:r>
              <a:rPr lang="en-US" u="sng" dirty="0">
                <a:solidFill>
                  <a:srgbClr val="92D050"/>
                </a:solidFill>
                <a:effectLst/>
                <a:latin typeface="KG Rise UP" pitchFamily="2" charset="0"/>
              </a:rPr>
              <a:t>Virtual and Schoology</a:t>
            </a:r>
          </a:p>
        </p:txBody>
      </p:sp>
      <p:sp>
        <p:nvSpPr>
          <p:cNvPr id="3" name="Content Placeholder 2"/>
          <p:cNvSpPr>
            <a:spLocks noGrp="1"/>
          </p:cNvSpPr>
          <p:nvPr>
            <p:ph idx="1"/>
          </p:nvPr>
        </p:nvSpPr>
        <p:spPr>
          <a:xfrm>
            <a:off x="342900" y="990600"/>
            <a:ext cx="6172200" cy="5314950"/>
          </a:xfrm>
        </p:spPr>
        <p:txBody>
          <a:bodyPr>
            <a:noAutofit/>
          </a:bodyPr>
          <a:lstStyle/>
          <a:p>
            <a:pPr lvl="1"/>
            <a:r>
              <a:rPr lang="en-US" sz="2400" dirty="0">
                <a:solidFill>
                  <a:schemeClr val="tx1"/>
                </a:solidFill>
                <a:latin typeface="KG Neatly Printed" panose="02000506000000020003" pitchFamily="2" charset="0"/>
              </a:rPr>
              <a:t>Virtual </a:t>
            </a:r>
          </a:p>
          <a:p>
            <a:pPr lvl="2"/>
            <a:r>
              <a:rPr lang="en-US" sz="2400" dirty="0">
                <a:solidFill>
                  <a:schemeClr val="tx1"/>
                </a:solidFill>
                <a:latin typeface="KG Neatly Printed" panose="02000506000000020003" pitchFamily="2" charset="0"/>
              </a:rPr>
              <a:t>Log in at 8:00 AM for first half of the day</a:t>
            </a:r>
          </a:p>
          <a:p>
            <a:pPr lvl="2"/>
            <a:r>
              <a:rPr lang="en-US" sz="2400" dirty="0">
                <a:solidFill>
                  <a:schemeClr val="tx1"/>
                </a:solidFill>
                <a:latin typeface="KG Neatly Printed" panose="02000506000000020003" pitchFamily="2" charset="0"/>
              </a:rPr>
              <a:t>Second link will be after lunch for the rest of the day</a:t>
            </a:r>
          </a:p>
          <a:p>
            <a:pPr marL="685800" lvl="2" indent="0">
              <a:buNone/>
            </a:pPr>
            <a:endParaRPr lang="en-US" sz="2400" dirty="0">
              <a:solidFill>
                <a:schemeClr val="tx1"/>
              </a:solidFill>
              <a:latin typeface="KG Neatly Printed" panose="02000506000000020003" pitchFamily="2" charset="0"/>
            </a:endParaRPr>
          </a:p>
          <a:p>
            <a:pPr lvl="1"/>
            <a:r>
              <a:rPr lang="en-US" sz="2400" dirty="0">
                <a:solidFill>
                  <a:schemeClr val="tx1"/>
                </a:solidFill>
                <a:latin typeface="KG Neatly Printed" panose="02000506000000020003" pitchFamily="2" charset="0"/>
              </a:rPr>
              <a:t>Schoology</a:t>
            </a:r>
          </a:p>
          <a:p>
            <a:pPr lvl="2"/>
            <a:r>
              <a:rPr lang="en-US" sz="2400" dirty="0">
                <a:solidFill>
                  <a:schemeClr val="tx1"/>
                </a:solidFill>
                <a:latin typeface="KG Neatly Printed" panose="02000506000000020003" pitchFamily="2" charset="0"/>
              </a:rPr>
              <a:t>Work will continue to be submitted via Schoology for those virtual and in person. </a:t>
            </a:r>
          </a:p>
          <a:p>
            <a:pPr lvl="2"/>
            <a:r>
              <a:rPr lang="en-US" sz="2400" dirty="0">
                <a:solidFill>
                  <a:schemeClr val="tx1"/>
                </a:solidFill>
                <a:latin typeface="KG Neatly Printed" panose="02000506000000020003" pitchFamily="2" charset="0"/>
              </a:rPr>
              <a:t>You can view graded work on Schoology</a:t>
            </a:r>
          </a:p>
          <a:p>
            <a:pPr lvl="2"/>
            <a:endParaRPr lang="en-US" sz="1800" dirty="0">
              <a:solidFill>
                <a:schemeClr val="tx1"/>
              </a:solidFill>
              <a:latin typeface="KG Neatly Printed" panose="02000506000000020003" pitchFamily="2" charset="0"/>
            </a:endParaRPr>
          </a:p>
        </p:txBody>
      </p:sp>
    </p:spTree>
    <p:extLst>
      <p:ext uri="{BB962C8B-B14F-4D97-AF65-F5344CB8AC3E}">
        <p14:creationId xmlns:p14="http://schemas.microsoft.com/office/powerpoint/2010/main" val="2174396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7200"/>
            <a:ext cx="6172200" cy="1200150"/>
          </a:xfrm>
        </p:spPr>
        <p:txBody>
          <a:bodyPr/>
          <a:lstStyle/>
          <a:p>
            <a:r>
              <a:rPr lang="en-US" u="sng" dirty="0">
                <a:solidFill>
                  <a:srgbClr val="92D050"/>
                </a:solidFill>
                <a:effectLst/>
                <a:latin typeface="KG Rise UP" pitchFamily="2" charset="0"/>
              </a:rPr>
              <a:t>Don’t Forget</a:t>
            </a:r>
          </a:p>
        </p:txBody>
      </p:sp>
      <p:sp>
        <p:nvSpPr>
          <p:cNvPr id="3" name="Content Placeholder 2"/>
          <p:cNvSpPr>
            <a:spLocks noGrp="1"/>
          </p:cNvSpPr>
          <p:nvPr>
            <p:ph idx="1"/>
          </p:nvPr>
        </p:nvSpPr>
        <p:spPr>
          <a:xfrm>
            <a:off x="342900" y="990600"/>
            <a:ext cx="6172200" cy="5314950"/>
          </a:xfrm>
        </p:spPr>
        <p:txBody>
          <a:bodyPr>
            <a:noAutofit/>
          </a:bodyPr>
          <a:lstStyle/>
          <a:p>
            <a:r>
              <a:rPr lang="en-US" sz="2400" dirty="0">
                <a:solidFill>
                  <a:schemeClr val="tx1"/>
                </a:solidFill>
                <a:latin typeface="KG Neatly Printed" panose="02000506000000020003" pitchFamily="2" charset="0"/>
              </a:rPr>
              <a:t>Website</a:t>
            </a:r>
          </a:p>
          <a:p>
            <a:pPr lvl="1"/>
            <a:r>
              <a:rPr lang="en-US" sz="1800" dirty="0">
                <a:solidFill>
                  <a:schemeClr val="tx1"/>
                </a:solidFill>
                <a:latin typeface="KG Neatly Printed" panose="02000506000000020003" pitchFamily="2" charset="0"/>
              </a:rPr>
              <a:t>Don’t forget to check our class website for weekly updates. </a:t>
            </a:r>
          </a:p>
          <a:p>
            <a:r>
              <a:rPr lang="en-US" sz="2400" dirty="0">
                <a:solidFill>
                  <a:schemeClr val="tx1"/>
                </a:solidFill>
                <a:latin typeface="KG Neatly Printed" panose="02000506000000020003" pitchFamily="2" charset="0"/>
              </a:rPr>
              <a:t>Email</a:t>
            </a:r>
          </a:p>
          <a:p>
            <a:pPr lvl="1"/>
            <a:r>
              <a:rPr lang="en-US" sz="1800" dirty="0">
                <a:solidFill>
                  <a:schemeClr val="tx1"/>
                </a:solidFill>
                <a:latin typeface="KG Neatly Printed" panose="02000506000000020003" pitchFamily="2" charset="0"/>
              </a:rPr>
              <a:t>If you ever have a question or need to get ahold of me, please email! </a:t>
            </a:r>
          </a:p>
          <a:p>
            <a:pPr marL="342900" lvl="1" indent="0">
              <a:buNone/>
            </a:pPr>
            <a:endParaRPr lang="en-US" sz="1400" dirty="0">
              <a:solidFill>
                <a:schemeClr val="tx1"/>
              </a:solidFill>
              <a:latin typeface="KG Neatly Printed" panose="02000506000000020003" pitchFamily="2" charset="0"/>
            </a:endParaRPr>
          </a:p>
          <a:p>
            <a:pPr marL="342900" lvl="1" indent="0">
              <a:buNone/>
            </a:pPr>
            <a:endParaRPr lang="en-US" sz="1400" dirty="0">
              <a:solidFill>
                <a:schemeClr val="tx1"/>
              </a:solidFill>
              <a:latin typeface="KG Neatly Printed" panose="02000506000000020003" pitchFamily="2" charset="0"/>
            </a:endParaRPr>
          </a:p>
          <a:p>
            <a:pPr marL="342900" lvl="1" indent="0" algn="ctr">
              <a:buNone/>
            </a:pPr>
            <a:endParaRPr lang="en-US" sz="2800" dirty="0">
              <a:solidFill>
                <a:schemeClr val="accent2">
                  <a:lumMod val="60000"/>
                  <a:lumOff val="40000"/>
                </a:schemeClr>
              </a:solidFill>
              <a:latin typeface="KG Rise UP" pitchFamily="2" charset="0"/>
            </a:endParaRPr>
          </a:p>
          <a:p>
            <a:pPr marL="342900" lvl="1" indent="0" algn="ctr">
              <a:buNone/>
            </a:pPr>
            <a:r>
              <a:rPr lang="en-US" sz="2800" dirty="0">
                <a:solidFill>
                  <a:schemeClr val="accent2">
                    <a:lumMod val="60000"/>
                    <a:lumOff val="40000"/>
                  </a:schemeClr>
                </a:solidFill>
                <a:latin typeface="KG Rise UP" pitchFamily="2" charset="0"/>
              </a:rPr>
              <a:t>Thank you for all your support! </a:t>
            </a:r>
          </a:p>
        </p:txBody>
      </p:sp>
    </p:spTree>
    <p:extLst>
      <p:ext uri="{BB962C8B-B14F-4D97-AF65-F5344CB8AC3E}">
        <p14:creationId xmlns:p14="http://schemas.microsoft.com/office/powerpoint/2010/main" val="290902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257004"/>
            <a:ext cx="6172200" cy="1200150"/>
          </a:xfrm>
        </p:spPr>
        <p:txBody>
          <a:bodyPr/>
          <a:lstStyle/>
          <a:p>
            <a:r>
              <a:rPr lang="en-US" sz="6600" b="1" dirty="0">
                <a:solidFill>
                  <a:srgbClr val="7030A0"/>
                </a:solidFill>
                <a:latin typeface="KG Be Still And Know" panose="02000503000000020004" pitchFamily="2" charset="0"/>
              </a:rPr>
              <a:t>Welcome!! </a:t>
            </a:r>
          </a:p>
        </p:txBody>
      </p:sp>
      <p:sp>
        <p:nvSpPr>
          <p:cNvPr id="5" name="Content Placeholder 4"/>
          <p:cNvSpPr>
            <a:spLocks noGrp="1"/>
          </p:cNvSpPr>
          <p:nvPr>
            <p:ph idx="1"/>
          </p:nvPr>
        </p:nvSpPr>
        <p:spPr>
          <a:xfrm>
            <a:off x="365937" y="1600200"/>
            <a:ext cx="6172200" cy="3829050"/>
          </a:xfrm>
        </p:spPr>
        <p:txBody>
          <a:bodyPr>
            <a:noAutofit/>
          </a:bodyPr>
          <a:lstStyle/>
          <a:p>
            <a:pPr marL="0" indent="0">
              <a:buNone/>
            </a:pPr>
            <a:r>
              <a:rPr lang="en-US" sz="3200" dirty="0">
                <a:solidFill>
                  <a:srgbClr val="00B050"/>
                </a:solidFill>
                <a:latin typeface="KG Miss Kindergarten" panose="02000000000000000000" pitchFamily="2" charset="0"/>
              </a:rPr>
              <a:t>Miss Sophia Drzewiecki </a:t>
            </a:r>
          </a:p>
          <a:p>
            <a:pPr marL="0" indent="0">
              <a:buNone/>
            </a:pPr>
            <a:r>
              <a:rPr lang="en-US" sz="3200" dirty="0">
                <a:solidFill>
                  <a:schemeClr val="accent6">
                    <a:lumMod val="75000"/>
                  </a:schemeClr>
                </a:solidFill>
                <a:latin typeface="KG Miss Kindergarten" panose="02000000000000000000" pitchFamily="2" charset="0"/>
              </a:rPr>
              <a:t>	</a:t>
            </a:r>
            <a:r>
              <a:rPr lang="en-US" sz="2400" dirty="0">
                <a:solidFill>
                  <a:schemeClr val="accent6">
                    <a:lumMod val="75000"/>
                  </a:schemeClr>
                </a:solidFill>
                <a:latin typeface="KG Miss Kindergarten" panose="02000000000000000000" pitchFamily="2" charset="0"/>
                <a:hlinkClick r:id="rId2"/>
              </a:rPr>
              <a:t>sdrzewiecki@popejohnxxiii.org</a:t>
            </a:r>
            <a:endParaRPr lang="en-US" sz="2400" dirty="0">
              <a:solidFill>
                <a:schemeClr val="accent6">
                  <a:lumMod val="75000"/>
                </a:schemeClr>
              </a:solidFill>
              <a:latin typeface="KG Miss Kindergarten" panose="02000000000000000000" pitchFamily="2" charset="0"/>
            </a:endParaRPr>
          </a:p>
          <a:p>
            <a:pPr marL="0" indent="0">
              <a:buNone/>
            </a:pPr>
            <a:r>
              <a:rPr lang="en-US" sz="2400" dirty="0">
                <a:solidFill>
                  <a:schemeClr val="accent6">
                    <a:lumMod val="75000"/>
                  </a:schemeClr>
                </a:solidFill>
                <a:latin typeface="KG Miss Kindergarten" panose="02000000000000000000" pitchFamily="2" charset="0"/>
              </a:rPr>
              <a:t>	drzewiecki2a.weebly.com</a:t>
            </a:r>
          </a:p>
          <a:p>
            <a:pPr marL="0" indent="0">
              <a:buNone/>
            </a:pPr>
            <a:endParaRPr lang="en-US" sz="2800" dirty="0">
              <a:solidFill>
                <a:schemeClr val="accent6">
                  <a:lumMod val="75000"/>
                </a:schemeClr>
              </a:solidFill>
              <a:latin typeface="KG Miss Kindergarten" panose="02000000000000000000" pitchFamily="2" charset="0"/>
            </a:endParaRPr>
          </a:p>
          <a:p>
            <a:pPr marL="0" indent="0">
              <a:buNone/>
            </a:pPr>
            <a:r>
              <a:rPr lang="en-US" sz="2800" dirty="0">
                <a:solidFill>
                  <a:srgbClr val="00B050"/>
                </a:solidFill>
                <a:latin typeface="KG Miss Kindergarten" panose="02000000000000000000" pitchFamily="2" charset="0"/>
              </a:rPr>
              <a:t>Mrs. Linda Callahan</a:t>
            </a:r>
            <a:br>
              <a:rPr lang="en-US" sz="2800" dirty="0">
                <a:solidFill>
                  <a:schemeClr val="accent6">
                    <a:lumMod val="75000"/>
                  </a:schemeClr>
                </a:solidFill>
                <a:latin typeface="KG Miss Kindergarten" panose="02000000000000000000" pitchFamily="2" charset="0"/>
              </a:rPr>
            </a:br>
            <a:r>
              <a:rPr lang="en-US" sz="2800" dirty="0">
                <a:solidFill>
                  <a:schemeClr val="accent6">
                    <a:lumMod val="75000"/>
                  </a:schemeClr>
                </a:solidFill>
                <a:latin typeface="KG Miss Kindergarten" panose="02000000000000000000" pitchFamily="2" charset="0"/>
              </a:rPr>
              <a:t>	</a:t>
            </a:r>
            <a:r>
              <a:rPr lang="en-US" sz="2400" dirty="0">
                <a:solidFill>
                  <a:schemeClr val="accent6">
                    <a:lumMod val="75000"/>
                  </a:schemeClr>
                </a:solidFill>
                <a:latin typeface="KG Miss Kindergarten" panose="02000000000000000000" pitchFamily="2" charset="0"/>
              </a:rPr>
              <a:t>Instructional Aide</a:t>
            </a:r>
          </a:p>
          <a:p>
            <a:pPr marL="0" indent="0">
              <a:buNone/>
            </a:pPr>
            <a:r>
              <a:rPr lang="en-US" sz="2400" dirty="0">
                <a:solidFill>
                  <a:schemeClr val="accent6">
                    <a:lumMod val="75000"/>
                  </a:schemeClr>
                </a:solidFill>
                <a:latin typeface="KG Miss Kindergarten" panose="02000000000000000000" pitchFamily="2" charset="0"/>
              </a:rPr>
              <a:t>	</a:t>
            </a:r>
            <a:br>
              <a:rPr lang="en-US" sz="2800" dirty="0">
                <a:solidFill>
                  <a:schemeClr val="accent6">
                    <a:lumMod val="75000"/>
                  </a:schemeClr>
                </a:solidFill>
                <a:latin typeface="KG Miss Kindergarten" panose="02000000000000000000" pitchFamily="2" charset="0"/>
              </a:rPr>
            </a:br>
            <a:r>
              <a:rPr lang="en-US" sz="2800" dirty="0">
                <a:solidFill>
                  <a:srgbClr val="00B050"/>
                </a:solidFill>
                <a:latin typeface="KG Miss Kindergarten" panose="02000000000000000000" pitchFamily="2" charset="0"/>
              </a:rPr>
              <a:t>Mrs. Debi Murphy</a:t>
            </a:r>
            <a:br>
              <a:rPr lang="en-US" sz="2800" dirty="0">
                <a:solidFill>
                  <a:schemeClr val="accent6">
                    <a:lumMod val="75000"/>
                  </a:schemeClr>
                </a:solidFill>
                <a:latin typeface="KG Miss Kindergarten" panose="02000000000000000000" pitchFamily="2" charset="0"/>
              </a:rPr>
            </a:br>
            <a:r>
              <a:rPr lang="en-US" sz="2800" dirty="0">
                <a:solidFill>
                  <a:schemeClr val="accent6">
                    <a:lumMod val="75000"/>
                  </a:schemeClr>
                </a:solidFill>
                <a:latin typeface="KG Miss Kindergarten" panose="02000000000000000000" pitchFamily="2" charset="0"/>
              </a:rPr>
              <a:t>	</a:t>
            </a:r>
            <a:r>
              <a:rPr lang="en-US" sz="2400" dirty="0">
                <a:solidFill>
                  <a:schemeClr val="accent6">
                    <a:lumMod val="75000"/>
                  </a:schemeClr>
                </a:solidFill>
                <a:latin typeface="KG Miss Kindergarten" panose="02000000000000000000" pitchFamily="2" charset="0"/>
              </a:rPr>
              <a:t>Instructional Aide</a:t>
            </a:r>
          </a:p>
          <a:p>
            <a:pPr marL="0" indent="0">
              <a:buNone/>
            </a:pPr>
            <a:r>
              <a:rPr lang="en-US" sz="2800" dirty="0">
                <a:solidFill>
                  <a:srgbClr val="00B050"/>
                </a:solidFill>
                <a:latin typeface="KG Miss Kindergarten" panose="02000000000000000000" pitchFamily="2" charset="0"/>
              </a:rPr>
              <a:t>Mrs. Angela </a:t>
            </a:r>
            <a:r>
              <a:rPr lang="en-US" sz="2800" dirty="0" err="1">
                <a:solidFill>
                  <a:srgbClr val="00B050"/>
                </a:solidFill>
                <a:latin typeface="KG Miss Kindergarten" panose="02000000000000000000" pitchFamily="2" charset="0"/>
              </a:rPr>
              <a:t>CartWright</a:t>
            </a:r>
            <a:br>
              <a:rPr lang="en-US" sz="2400" dirty="0">
                <a:solidFill>
                  <a:schemeClr val="accent6">
                    <a:lumMod val="75000"/>
                  </a:schemeClr>
                </a:solidFill>
                <a:latin typeface="KG Miss Kindergarten" panose="02000000000000000000" pitchFamily="2" charset="0"/>
              </a:rPr>
            </a:br>
            <a:r>
              <a:rPr lang="en-US" sz="2400" dirty="0">
                <a:solidFill>
                  <a:schemeClr val="accent6">
                    <a:lumMod val="75000"/>
                  </a:schemeClr>
                </a:solidFill>
                <a:latin typeface="KG Miss Kindergarten" panose="02000000000000000000" pitchFamily="2" charset="0"/>
              </a:rPr>
              <a:t>	</a:t>
            </a:r>
            <a:r>
              <a:rPr lang="en-US" sz="2800" dirty="0">
                <a:solidFill>
                  <a:schemeClr val="accent6">
                    <a:lumMod val="75000"/>
                  </a:schemeClr>
                </a:solidFill>
                <a:latin typeface="KG Miss Kindergarten" panose="02000000000000000000" pitchFamily="2" charset="0"/>
              </a:rPr>
              <a:t>Instructional Aide</a:t>
            </a:r>
          </a:p>
          <a:p>
            <a:pPr marL="0" indent="0">
              <a:buNone/>
            </a:pPr>
            <a:br>
              <a:rPr lang="en-US" sz="2800" dirty="0">
                <a:solidFill>
                  <a:schemeClr val="accent6">
                    <a:lumMod val="75000"/>
                  </a:schemeClr>
                </a:solidFill>
                <a:latin typeface="KG Miss Kindergarten" panose="02000000000000000000" pitchFamily="2" charset="0"/>
              </a:rPr>
            </a:br>
            <a:r>
              <a:rPr lang="en-US" sz="2800" dirty="0">
                <a:solidFill>
                  <a:schemeClr val="accent6">
                    <a:lumMod val="75000"/>
                  </a:schemeClr>
                </a:solidFill>
                <a:latin typeface="KG Miss Kindergarten" panose="02000000000000000000" pitchFamily="2" charset="0"/>
              </a:rPr>
              <a:t>	</a:t>
            </a:r>
            <a:endParaRPr lang="en-US" sz="3200" dirty="0">
              <a:solidFill>
                <a:schemeClr val="accent6">
                  <a:lumMod val="75000"/>
                </a:schemeClr>
              </a:solidFill>
              <a:latin typeface="KG Miss Kindergarten" panose="02000000000000000000" pitchFamily="2" charset="0"/>
            </a:endParaRPr>
          </a:p>
        </p:txBody>
      </p:sp>
      <p:pic>
        <p:nvPicPr>
          <p:cNvPr id="2" name="Picture 1">
            <a:extLst>
              <a:ext uri="{FF2B5EF4-FFF2-40B4-BE49-F238E27FC236}">
                <a16:creationId xmlns:a16="http://schemas.microsoft.com/office/drawing/2014/main" id="{AF5EF3B9-C665-4366-BC5F-80EED95BD537}"/>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852" b="97778" l="4813" r="96257">
                        <a14:foregroundMark x1="64171" y1="77037" x2="64171" y2="77037"/>
                        <a14:foregroundMark x1="72193" y1="74074" x2="72193" y2="74074"/>
                        <a14:foregroundMark x1="77540" y1="71852" x2="77540" y2="71852"/>
                        <a14:foregroundMark x1="77540" y1="71852" x2="77540" y2="71852"/>
                        <a14:foregroundMark x1="68449" y1="70741" x2="66845" y2="70741"/>
                        <a14:foregroundMark x1="61497" y1="70370" x2="61497" y2="70370"/>
                        <a14:foregroundMark x1="55080" y1="69630" x2="55080" y2="69630"/>
                        <a14:foregroundMark x1="55080" y1="69630" x2="55080" y2="69630"/>
                        <a14:foregroundMark x1="55080" y1="71481" x2="55080" y2="74815"/>
                        <a14:foregroundMark x1="55080" y1="75926" x2="55080" y2="78889"/>
                        <a14:foregroundMark x1="55080" y1="80741" x2="54545" y2="82222"/>
                        <a14:foregroundMark x1="54545" y1="82222" x2="54545" y2="82222"/>
                        <a14:foregroundMark x1="87701" y1="79259" x2="87701" y2="79259"/>
                        <a14:foregroundMark x1="87701" y1="79259" x2="87701" y2="79259"/>
                        <a14:foregroundMark x1="87701" y1="72222" x2="87701" y2="72222"/>
                        <a14:foregroundMark x1="86631" y1="70741" x2="86631" y2="70741"/>
                        <a14:foregroundMark x1="86096" y1="68519" x2="86096" y2="68519"/>
                        <a14:foregroundMark x1="91444" y1="67778" x2="91444" y2="67778"/>
                        <a14:foregroundMark x1="91444" y1="67778" x2="91444" y2="67778"/>
                        <a14:foregroundMark x1="90909" y1="97407" x2="90909" y2="97407"/>
                        <a14:foregroundMark x1="90909" y1="97407" x2="90909" y2="97407"/>
                        <a14:foregroundMark x1="97326" y1="62222" x2="97326" y2="62222"/>
                        <a14:foregroundMark x1="97326" y1="62222" x2="97326" y2="62222"/>
                        <a14:foregroundMark x1="86096" y1="34815" x2="86096" y2="34815"/>
                        <a14:foregroundMark x1="86096" y1="34815" x2="86096" y2="34815"/>
                        <a14:foregroundMark x1="22995" y1="11111" x2="22995" y2="11111"/>
                        <a14:foregroundMark x1="22995" y1="11111" x2="22995" y2="11111"/>
                        <a14:foregroundMark x1="13904" y1="12222" x2="13904" y2="12222"/>
                        <a14:foregroundMark x1="13904" y1="12222" x2="13904" y2="12222"/>
                        <a14:foregroundMark x1="13369" y1="12222" x2="13369" y2="12222"/>
                        <a14:foregroundMark x1="12299" y1="13333" x2="12299" y2="13333"/>
                        <a14:foregroundMark x1="10695" y1="14074" x2="10695" y2="15926"/>
                        <a14:foregroundMark x1="10160" y1="16296" x2="10160" y2="16296"/>
                        <a14:foregroundMark x1="8021" y1="18889" x2="8021" y2="18889"/>
                        <a14:foregroundMark x1="8021" y1="20000" x2="8021" y2="20000"/>
                        <a14:foregroundMark x1="8021" y1="20741" x2="8021" y2="20741"/>
                        <a14:foregroundMark x1="4813" y1="29259" x2="4813" y2="29259"/>
                        <a14:foregroundMark x1="4813" y1="29630" x2="4813" y2="29630"/>
                        <a14:foregroundMark x1="5882" y1="30370" x2="5882" y2="30370"/>
                        <a14:foregroundMark x1="8021" y1="31481" x2="8021" y2="31481"/>
                        <a14:foregroundMark x1="9091" y1="33333" x2="10160" y2="34815"/>
                        <a14:foregroundMark x1="10160" y1="35556" x2="10695" y2="37037"/>
                        <a14:foregroundMark x1="10695" y1="38148" x2="11230" y2="39259"/>
                        <a14:foregroundMark x1="11230" y1="39259" x2="11230" y2="39259"/>
                        <a14:foregroundMark x1="11230" y1="40000" x2="11230" y2="40000"/>
                        <a14:foregroundMark x1="13369" y1="40370" x2="13369" y2="40370"/>
                        <a14:foregroundMark x1="16043" y1="40370" x2="16043" y2="40370"/>
                        <a14:foregroundMark x1="15508" y1="31852" x2="14439" y2="28889"/>
                        <a14:foregroundMark x1="10160" y1="24815" x2="10160" y2="24815"/>
                        <a14:foregroundMark x1="10160" y1="23704" x2="10160" y2="23704"/>
                        <a14:foregroundMark x1="9091" y1="22222" x2="9091" y2="22222"/>
                        <a14:foregroundMark x1="4813" y1="22963" x2="4813" y2="22963"/>
                        <a14:foregroundMark x1="4813" y1="24074" x2="4813" y2="24074"/>
                        <a14:foregroundMark x1="4813" y1="24074" x2="4813" y2="24074"/>
                        <a14:foregroundMark x1="13369" y1="13333" x2="13369" y2="13333"/>
                        <a14:foregroundMark x1="13904" y1="13333" x2="13904" y2="13333"/>
                        <a14:foregroundMark x1="14973" y1="12963" x2="14973" y2="12963"/>
                        <a14:foregroundMark x1="17112" y1="12222" x2="17112" y2="12222"/>
                        <a14:foregroundMark x1="19251" y1="12222" x2="19251" y2="12222"/>
                        <a14:foregroundMark x1="22995" y1="12222" x2="22995" y2="12222"/>
                        <a14:foregroundMark x1="24599" y1="12222" x2="24599" y2="12222"/>
                        <a14:foregroundMark x1="29947" y1="11852" x2="29947" y2="11852"/>
                        <a14:foregroundMark x1="32620" y1="11852" x2="32620" y2="11852"/>
                        <a14:foregroundMark x1="35829" y1="11852" x2="35829" y2="11852"/>
                        <a14:foregroundMark x1="38503" y1="12593" x2="38503" y2="12593"/>
                        <a14:foregroundMark x1="44385" y1="13704" x2="44385" y2="13704"/>
                        <a14:foregroundMark x1="44920" y1="13704" x2="44920" y2="13704"/>
                        <a14:foregroundMark x1="48128" y1="13704" x2="48128" y2="13704"/>
                        <a14:foregroundMark x1="52941" y1="13333" x2="52941" y2="13333"/>
                        <a14:foregroundMark x1="57219" y1="13333" x2="57219" y2="13333"/>
                        <a14:foregroundMark x1="57754" y1="13704" x2="57754" y2="13704"/>
                        <a14:foregroundMark x1="57754" y1="13704" x2="57754" y2="13704"/>
                        <a14:foregroundMark x1="61497" y1="14074" x2="61497" y2="14074"/>
                        <a14:foregroundMark x1="62567" y1="14444" x2="62567" y2="14444"/>
                        <a14:foregroundMark x1="62567" y1="16296" x2="62567" y2="17407"/>
                        <a14:foregroundMark x1="45455" y1="7037" x2="45455" y2="7037"/>
                        <a14:foregroundMark x1="45455" y1="7037" x2="45455" y2="7037"/>
                        <a14:foregroundMark x1="46524" y1="5926" x2="46524" y2="5926"/>
                        <a14:foregroundMark x1="49198" y1="5556" x2="49198" y2="5556"/>
                        <a14:foregroundMark x1="36898" y1="2593" x2="36898" y2="2593"/>
                        <a14:foregroundMark x1="34759" y1="2222" x2="34759" y2="2222"/>
                        <a14:foregroundMark x1="29947" y1="77778" x2="29947" y2="77778"/>
                        <a14:foregroundMark x1="29412" y1="78519" x2="29412" y2="78519"/>
                        <a14:foregroundMark x1="28877" y1="79259" x2="28877" y2="79259"/>
                        <a14:foregroundMark x1="27807" y1="85926" x2="27807" y2="85926"/>
                        <a14:foregroundMark x1="21925" y1="95185" x2="21925" y2="95185"/>
                        <a14:foregroundMark x1="21925" y1="95185" x2="21925" y2="95185"/>
                        <a14:foregroundMark x1="31016" y1="88519" x2="31016" y2="88519"/>
                        <a14:foregroundMark x1="28877" y1="86667" x2="28877" y2="86667"/>
                        <a14:foregroundMark x1="28342" y1="85185" x2="28342" y2="85185"/>
                        <a14:foregroundMark x1="28342" y1="79259" x2="28342" y2="79259"/>
                        <a14:foregroundMark x1="28342" y1="77778" x2="28342" y2="77778"/>
                        <a14:foregroundMark x1="28342" y1="77037" x2="28342" y2="77037"/>
                        <a14:foregroundMark x1="29947" y1="82222" x2="30481" y2="83704"/>
                        <a14:foregroundMark x1="30481" y1="84074" x2="30481" y2="84074"/>
                        <a14:foregroundMark x1="28342" y1="85556" x2="28342" y2="87037"/>
                        <a14:foregroundMark x1="28342" y1="88148" x2="28342" y2="88148"/>
                        <a14:foregroundMark x1="28342" y1="90370" x2="28342" y2="90370"/>
                        <a14:foregroundMark x1="38503" y1="87778" x2="38503" y2="87778"/>
                        <a14:foregroundMark x1="39037" y1="86667" x2="39037" y2="85185"/>
                        <a14:foregroundMark x1="39037" y1="81481" x2="39037" y2="81481"/>
                        <a14:foregroundMark x1="39037" y1="80370" x2="39037" y2="80370"/>
                        <a14:foregroundMark x1="39037" y1="79259" x2="39037" y2="79259"/>
                        <a14:foregroundMark x1="39037" y1="78519" x2="39037" y2="78519"/>
                        <a14:foregroundMark x1="39037" y1="75926" x2="39037" y2="75926"/>
                        <a14:foregroundMark x1="39037" y1="76296" x2="39037" y2="76296"/>
                        <a14:foregroundMark x1="39572" y1="78148" x2="39572" y2="78148"/>
                        <a14:foregroundMark x1="40107" y1="78889" x2="40642" y2="80741"/>
                        <a14:foregroundMark x1="40107" y1="82222" x2="40107" y2="82222"/>
                        <a14:foregroundMark x1="39037" y1="85926" x2="39037" y2="88519"/>
                        <a14:foregroundMark x1="39037" y1="88889" x2="39037" y2="88889"/>
                        <a14:foregroundMark x1="39037" y1="90741" x2="39037" y2="90741"/>
                        <a14:foregroundMark x1="39572" y1="91852" x2="39572" y2="91852"/>
                        <a14:foregroundMark x1="40107" y1="92593" x2="40107" y2="92593"/>
                        <a14:foregroundMark x1="43316" y1="95556" x2="43316" y2="95556"/>
                        <a14:foregroundMark x1="52406" y1="97778" x2="52406" y2="97778"/>
                        <a14:foregroundMark x1="52406" y1="97778" x2="52406" y2="97778"/>
                        <a14:foregroundMark x1="90909" y1="47778" x2="90909" y2="47778"/>
                        <a14:foregroundMark x1="90909" y1="47778" x2="90909" y2="47778"/>
                        <a14:foregroundMark x1="93583" y1="51111" x2="93583" y2="51111"/>
                        <a14:foregroundMark x1="93583" y1="51111" x2="93583" y2="51111"/>
                      </a14:backgroundRemoval>
                    </a14:imgEffect>
                  </a14:imgLayer>
                </a14:imgProps>
              </a:ext>
            </a:extLst>
          </a:blip>
          <a:stretch>
            <a:fillRect/>
          </a:stretch>
        </p:blipFill>
        <p:spPr>
          <a:xfrm>
            <a:off x="4985561" y="3518736"/>
            <a:ext cx="1552576" cy="2241687"/>
          </a:xfrm>
          <a:prstGeom prst="rect">
            <a:avLst/>
          </a:prstGeom>
        </p:spPr>
      </p:pic>
    </p:spTree>
    <p:extLst>
      <p:ext uri="{BB962C8B-B14F-4D97-AF65-F5344CB8AC3E}">
        <p14:creationId xmlns:p14="http://schemas.microsoft.com/office/powerpoint/2010/main" val="4028769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257004"/>
            <a:ext cx="6172200" cy="1200150"/>
          </a:xfrm>
        </p:spPr>
        <p:txBody>
          <a:bodyPr/>
          <a:lstStyle/>
          <a:p>
            <a:r>
              <a:rPr lang="en-US" sz="6600" b="1" dirty="0">
                <a:solidFill>
                  <a:srgbClr val="7030A0"/>
                </a:solidFill>
                <a:latin typeface="KG Rise UP" pitchFamily="2" charset="0"/>
              </a:rPr>
              <a:t>A Day in 2A </a:t>
            </a:r>
          </a:p>
        </p:txBody>
      </p:sp>
      <p:sp>
        <p:nvSpPr>
          <p:cNvPr id="5" name="Content Placeholder 4"/>
          <p:cNvSpPr>
            <a:spLocks noGrp="1"/>
          </p:cNvSpPr>
          <p:nvPr>
            <p:ph idx="1"/>
          </p:nvPr>
        </p:nvSpPr>
        <p:spPr>
          <a:xfrm>
            <a:off x="365937" y="1600200"/>
            <a:ext cx="6172200" cy="3829050"/>
          </a:xfrm>
        </p:spPr>
        <p:txBody>
          <a:bodyPr>
            <a:noAutofit/>
          </a:bodyPr>
          <a:lstStyle/>
          <a:p>
            <a:r>
              <a:rPr lang="en-US" sz="2800" u="sng" dirty="0">
                <a:solidFill>
                  <a:schemeClr val="accent5">
                    <a:lumMod val="60000"/>
                    <a:lumOff val="40000"/>
                  </a:schemeClr>
                </a:solidFill>
                <a:latin typeface="KG Miss Kindergarten" panose="02000000000000000000" pitchFamily="2" charset="0"/>
              </a:rPr>
              <a:t>Settling In / Morning Meeting </a:t>
            </a:r>
          </a:p>
          <a:p>
            <a:pPr lvl="1"/>
            <a:r>
              <a:rPr lang="en-US" sz="2000" dirty="0">
                <a:solidFill>
                  <a:schemeClr val="accent6">
                    <a:lumMod val="75000"/>
                  </a:schemeClr>
                </a:solidFill>
                <a:latin typeface="KG Neatly Printed" panose="02000506000000020003" pitchFamily="2" charset="0"/>
              </a:rPr>
              <a:t>Wash Hands</a:t>
            </a:r>
          </a:p>
          <a:p>
            <a:pPr lvl="1"/>
            <a:r>
              <a:rPr lang="en-US" sz="2000" dirty="0">
                <a:solidFill>
                  <a:schemeClr val="accent6">
                    <a:lumMod val="75000"/>
                  </a:schemeClr>
                </a:solidFill>
                <a:latin typeface="KG Neatly Printed" panose="02000506000000020003" pitchFamily="2" charset="0"/>
              </a:rPr>
              <a:t>Morning Work</a:t>
            </a:r>
          </a:p>
          <a:p>
            <a:pPr lvl="1"/>
            <a:r>
              <a:rPr lang="en-US" sz="2000" dirty="0">
                <a:solidFill>
                  <a:schemeClr val="accent6">
                    <a:lumMod val="75000"/>
                  </a:schemeClr>
                </a:solidFill>
                <a:latin typeface="KG Neatly Printed" panose="02000506000000020003" pitchFamily="2" charset="0"/>
              </a:rPr>
              <a:t>Agenda, Pledge, and Mission Statement</a:t>
            </a:r>
          </a:p>
          <a:p>
            <a:pPr lvl="1"/>
            <a:r>
              <a:rPr lang="en-US" sz="2000" dirty="0">
                <a:solidFill>
                  <a:schemeClr val="accent6">
                    <a:lumMod val="75000"/>
                  </a:schemeClr>
                </a:solidFill>
                <a:latin typeface="KG Neatly Printed" panose="02000506000000020003" pitchFamily="2" charset="0"/>
              </a:rPr>
              <a:t>Morning Prayer</a:t>
            </a:r>
          </a:p>
          <a:p>
            <a:pPr marL="0" indent="0">
              <a:buNone/>
            </a:pPr>
            <a:endParaRPr lang="en-US" sz="1050" b="1" u="sng" dirty="0">
              <a:solidFill>
                <a:schemeClr val="accent6">
                  <a:lumMod val="75000"/>
                </a:schemeClr>
              </a:solidFill>
              <a:latin typeface="Janda Safe and Sound" panose="02000503000000020004" pitchFamily="2" charset="0"/>
            </a:endParaRPr>
          </a:p>
          <a:p>
            <a:r>
              <a:rPr lang="en-US" sz="2800" u="sng" dirty="0">
                <a:solidFill>
                  <a:schemeClr val="accent5">
                    <a:lumMod val="60000"/>
                    <a:lumOff val="40000"/>
                  </a:schemeClr>
                </a:solidFill>
                <a:latin typeface="KG Miss Kindergarten" panose="02000000000000000000" pitchFamily="2" charset="0"/>
              </a:rPr>
              <a:t>Religion</a:t>
            </a:r>
            <a:r>
              <a:rPr lang="en-US" sz="2800" b="1" u="sng" dirty="0">
                <a:solidFill>
                  <a:schemeClr val="accent5">
                    <a:lumMod val="60000"/>
                    <a:lumOff val="40000"/>
                  </a:schemeClr>
                </a:solidFill>
                <a:latin typeface="Janda Safe and Sound" panose="02000503000000020004" pitchFamily="2" charset="0"/>
              </a:rPr>
              <a:t> </a:t>
            </a:r>
          </a:p>
          <a:p>
            <a:pPr lvl="1"/>
            <a:r>
              <a:rPr lang="en-US" sz="2000" dirty="0">
                <a:solidFill>
                  <a:schemeClr val="accent6">
                    <a:lumMod val="75000"/>
                  </a:schemeClr>
                </a:solidFill>
                <a:latin typeface="KG Neatly Printed" panose="02000506000000020003" pitchFamily="2" charset="0"/>
              </a:rPr>
              <a:t>Daily Prayer</a:t>
            </a:r>
          </a:p>
          <a:p>
            <a:pPr lvl="1"/>
            <a:r>
              <a:rPr lang="en-US" sz="2000" dirty="0">
                <a:solidFill>
                  <a:schemeClr val="accent6">
                    <a:lumMod val="75000"/>
                  </a:schemeClr>
                </a:solidFill>
                <a:latin typeface="KG Neatly Printed" panose="02000506000000020003" pitchFamily="2" charset="0"/>
              </a:rPr>
              <a:t>Read from textbook &amp; Bible </a:t>
            </a:r>
          </a:p>
          <a:p>
            <a:pPr lvl="1"/>
            <a:r>
              <a:rPr lang="en-US" sz="2000" dirty="0">
                <a:solidFill>
                  <a:schemeClr val="accent6">
                    <a:lumMod val="75000"/>
                  </a:schemeClr>
                </a:solidFill>
                <a:latin typeface="KG Neatly Printed" panose="02000506000000020003" pitchFamily="2" charset="0"/>
              </a:rPr>
              <a:t>Discuss reading / context </a:t>
            </a:r>
          </a:p>
          <a:p>
            <a:pPr lvl="1"/>
            <a:r>
              <a:rPr lang="en-US" sz="2000" dirty="0">
                <a:solidFill>
                  <a:schemeClr val="accent6">
                    <a:lumMod val="75000"/>
                  </a:schemeClr>
                </a:solidFill>
                <a:latin typeface="KG Neatly Printed" panose="02000506000000020003" pitchFamily="2" charset="0"/>
              </a:rPr>
              <a:t>Complete activity from activity book </a:t>
            </a:r>
          </a:p>
          <a:p>
            <a:pPr marL="342900" lvl="1" indent="0">
              <a:buNone/>
            </a:pPr>
            <a:endParaRPr lang="en-US" sz="900" b="1" u="sng" dirty="0">
              <a:solidFill>
                <a:schemeClr val="accent6">
                  <a:lumMod val="75000"/>
                </a:schemeClr>
              </a:solidFill>
              <a:latin typeface="Janda Safe and Sound" panose="02000503000000020004" pitchFamily="2" charset="0"/>
            </a:endParaRPr>
          </a:p>
          <a:p>
            <a:r>
              <a:rPr lang="en-US" sz="2800" u="sng" dirty="0">
                <a:solidFill>
                  <a:schemeClr val="accent5">
                    <a:lumMod val="60000"/>
                    <a:lumOff val="40000"/>
                  </a:schemeClr>
                </a:solidFill>
                <a:latin typeface="KG Miss Kindergarten" panose="02000000000000000000" pitchFamily="2" charset="0"/>
              </a:rPr>
              <a:t>Writing</a:t>
            </a:r>
            <a:r>
              <a:rPr lang="en-US" sz="2800" b="1" u="sng" dirty="0">
                <a:solidFill>
                  <a:schemeClr val="accent6">
                    <a:lumMod val="75000"/>
                  </a:schemeClr>
                </a:solidFill>
                <a:latin typeface="KG Miss Kindergarten" panose="02000000000000000000" pitchFamily="2" charset="0"/>
              </a:rPr>
              <a:t> </a:t>
            </a:r>
          </a:p>
          <a:p>
            <a:pPr lvl="1"/>
            <a:r>
              <a:rPr lang="en-US" sz="2000" dirty="0">
                <a:solidFill>
                  <a:schemeClr val="accent6">
                    <a:lumMod val="75000"/>
                  </a:schemeClr>
                </a:solidFill>
                <a:latin typeface="KG Neatly Printed" panose="02000506000000020003" pitchFamily="2" charset="0"/>
              </a:rPr>
              <a:t>Writing is integrated with reading theme of the week</a:t>
            </a:r>
          </a:p>
          <a:p>
            <a:pPr lvl="1"/>
            <a:r>
              <a:rPr lang="en-US" sz="2000" dirty="0">
                <a:solidFill>
                  <a:schemeClr val="accent6">
                    <a:lumMod val="75000"/>
                  </a:schemeClr>
                </a:solidFill>
                <a:latin typeface="KG Neatly Printed" panose="02000506000000020003" pitchFamily="2" charset="0"/>
              </a:rPr>
              <a:t>Peer &amp; Self Editing </a:t>
            </a:r>
          </a:p>
          <a:p>
            <a:r>
              <a:rPr lang="en-US" sz="2800" u="sng" dirty="0">
                <a:solidFill>
                  <a:schemeClr val="accent5">
                    <a:lumMod val="60000"/>
                    <a:lumOff val="40000"/>
                  </a:schemeClr>
                </a:solidFill>
                <a:latin typeface="KG Miss Kindergarten" panose="02000000000000000000" pitchFamily="2" charset="0"/>
              </a:rPr>
              <a:t>Handwriting</a:t>
            </a:r>
            <a:endParaRPr lang="en-US" sz="2800" u="sng" dirty="0">
              <a:solidFill>
                <a:schemeClr val="accent6">
                  <a:lumMod val="75000"/>
                </a:schemeClr>
              </a:solidFill>
              <a:latin typeface="KG Miss Kindergarten" panose="02000000000000000000" pitchFamily="2" charset="0"/>
            </a:endParaRPr>
          </a:p>
          <a:p>
            <a:pPr lvl="1"/>
            <a:r>
              <a:rPr lang="en-US" sz="2000" dirty="0" err="1">
                <a:solidFill>
                  <a:schemeClr val="accent6">
                    <a:lumMod val="75000"/>
                  </a:schemeClr>
                </a:solidFill>
                <a:latin typeface="KG Neatly Printed" panose="02000506000000020003" pitchFamily="2" charset="0"/>
              </a:rPr>
              <a:t>Zaner-Bloser</a:t>
            </a:r>
            <a:endParaRPr lang="en-US" sz="2000" dirty="0">
              <a:solidFill>
                <a:schemeClr val="accent6">
                  <a:lumMod val="75000"/>
                </a:schemeClr>
              </a:solidFill>
              <a:latin typeface="KG Neatly Printed" panose="02000506000000020003" pitchFamily="2" charset="0"/>
            </a:endParaRPr>
          </a:p>
          <a:p>
            <a:pPr lvl="1"/>
            <a:r>
              <a:rPr lang="en-US" sz="2000" dirty="0">
                <a:solidFill>
                  <a:schemeClr val="accent6">
                    <a:lumMod val="75000"/>
                  </a:schemeClr>
                </a:solidFill>
                <a:latin typeface="KG Neatly Printed" panose="02000506000000020003" pitchFamily="2" charset="0"/>
              </a:rPr>
              <a:t>Manuscript and Cursive</a:t>
            </a:r>
          </a:p>
          <a:p>
            <a:pPr marL="342900" lvl="1" indent="0">
              <a:buNone/>
            </a:pPr>
            <a:endParaRPr lang="en-US" sz="1800" dirty="0">
              <a:solidFill>
                <a:schemeClr val="accent6">
                  <a:lumMod val="75000"/>
                </a:schemeClr>
              </a:solidFill>
              <a:latin typeface="Janda Safe and Sound" panose="02000503000000020004" pitchFamily="2" charset="0"/>
            </a:endParaRPr>
          </a:p>
          <a:p>
            <a:pPr marL="342900" lvl="1" indent="0">
              <a:buNone/>
            </a:pPr>
            <a:endParaRPr lang="en-US" sz="1800" dirty="0">
              <a:solidFill>
                <a:schemeClr val="accent6">
                  <a:lumMod val="75000"/>
                </a:schemeClr>
              </a:solidFill>
              <a:latin typeface="Janda Safe and Sound" panose="02000503000000020004" pitchFamily="2" charset="0"/>
            </a:endParaRPr>
          </a:p>
        </p:txBody>
      </p:sp>
      <p:pic>
        <p:nvPicPr>
          <p:cNvPr id="2050" name="Picture 2" descr="Image result for writing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5423" y="2590801"/>
            <a:ext cx="1891552"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11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6286500" cy="4366022"/>
          </a:xfrm>
        </p:spPr>
        <p:txBody>
          <a:bodyPr>
            <a:noAutofit/>
          </a:bodyPr>
          <a:lstStyle/>
          <a:p>
            <a:r>
              <a:rPr lang="en-US" sz="3200" u="sng" dirty="0">
                <a:solidFill>
                  <a:schemeClr val="accent5">
                    <a:lumMod val="60000"/>
                    <a:lumOff val="40000"/>
                  </a:schemeClr>
                </a:solidFill>
                <a:latin typeface="KG Rise UP" pitchFamily="2" charset="0"/>
              </a:rPr>
              <a:t>Language Arts </a:t>
            </a:r>
          </a:p>
          <a:p>
            <a:pPr lvl="1"/>
            <a:r>
              <a:rPr lang="en-US" sz="2400" dirty="0">
                <a:latin typeface="KG Neatly Printed" panose="02000506000000020003" pitchFamily="2" charset="0"/>
              </a:rPr>
              <a:t>Journeys </a:t>
            </a:r>
          </a:p>
          <a:p>
            <a:pPr lvl="1"/>
            <a:r>
              <a:rPr lang="en-US" sz="2400" dirty="0">
                <a:latin typeface="KG Neatly Printed" panose="02000506000000020003" pitchFamily="2" charset="0"/>
              </a:rPr>
              <a:t>Whole group time – focus and practice the particular skill for the week (ex. Main idea, character, setting) </a:t>
            </a:r>
          </a:p>
          <a:p>
            <a:pPr lvl="1"/>
            <a:r>
              <a:rPr lang="en-US" sz="2400" dirty="0">
                <a:latin typeface="KG Neatly Printed" panose="02000506000000020003" pitchFamily="2" charset="0"/>
              </a:rPr>
              <a:t>LA Tests on Fridays</a:t>
            </a:r>
          </a:p>
          <a:p>
            <a:pPr lvl="1"/>
            <a:r>
              <a:rPr lang="en-US" sz="2400" dirty="0">
                <a:latin typeface="KG Neatly Printed" panose="02000506000000020003" pitchFamily="2" charset="0"/>
              </a:rPr>
              <a:t>Spelling </a:t>
            </a:r>
          </a:p>
          <a:p>
            <a:pPr lvl="2"/>
            <a:r>
              <a:rPr lang="en-US" sz="2400" dirty="0">
                <a:latin typeface="KG Neatly Printed" panose="02000506000000020003" pitchFamily="2" charset="0"/>
              </a:rPr>
              <a:t>Spelling tests are given on Fridays.  </a:t>
            </a:r>
          </a:p>
          <a:p>
            <a:pPr lvl="2"/>
            <a:r>
              <a:rPr lang="en-US" sz="2400" dirty="0">
                <a:latin typeface="KG Neatly Printed" panose="02000506000000020003" pitchFamily="2" charset="0"/>
              </a:rPr>
              <a:t>New words go home on Monday. </a:t>
            </a:r>
            <a:endParaRPr lang="en-US" sz="2400" u="sng" dirty="0">
              <a:latin typeface="KG Neatly Printed" panose="02000506000000020003" pitchFamily="2" charset="0"/>
            </a:endParaRPr>
          </a:p>
          <a:p>
            <a:pPr lvl="2"/>
            <a:endParaRPr lang="en-US" sz="2000" u="sng" dirty="0">
              <a:latin typeface="KG Rise UP" pitchFamily="2" charset="0"/>
            </a:endParaRPr>
          </a:p>
          <a:p>
            <a:r>
              <a:rPr lang="en-US" sz="3200" u="sng" dirty="0">
                <a:solidFill>
                  <a:schemeClr val="accent5">
                    <a:lumMod val="60000"/>
                    <a:lumOff val="40000"/>
                  </a:schemeClr>
                </a:solidFill>
                <a:latin typeface="KG Rise UP" pitchFamily="2" charset="0"/>
              </a:rPr>
              <a:t>Math</a:t>
            </a:r>
            <a:r>
              <a:rPr lang="en-US" sz="3200" u="sng" dirty="0">
                <a:latin typeface="KG Rise UP" pitchFamily="2" charset="0"/>
              </a:rPr>
              <a:t> </a:t>
            </a:r>
          </a:p>
          <a:p>
            <a:pPr lvl="1"/>
            <a:r>
              <a:rPr lang="en-US" sz="2400" dirty="0">
                <a:latin typeface="KG Neatly Printed" panose="02000506000000020003" pitchFamily="2" charset="0"/>
              </a:rPr>
              <a:t>Singapore  Math</a:t>
            </a:r>
          </a:p>
          <a:p>
            <a:pPr lvl="2"/>
            <a:r>
              <a:rPr lang="en-US" sz="2400" dirty="0">
                <a:latin typeface="KG Neatly Printed" panose="02000506000000020003" pitchFamily="2" charset="0"/>
              </a:rPr>
              <a:t>Activity workbook</a:t>
            </a:r>
          </a:p>
          <a:p>
            <a:pPr lvl="2"/>
            <a:r>
              <a:rPr lang="en-US" sz="2400" dirty="0">
                <a:latin typeface="KG Neatly Printed" panose="02000506000000020003" pitchFamily="2" charset="0"/>
              </a:rPr>
              <a:t>Interactive, hands on activities</a:t>
            </a:r>
          </a:p>
          <a:p>
            <a:pPr lvl="1"/>
            <a:r>
              <a:rPr lang="en-US" sz="2400" dirty="0">
                <a:latin typeface="KG Neatly Printed" panose="02000506000000020003" pitchFamily="2" charset="0"/>
              </a:rPr>
              <a:t>Problem solving skills addressed through daily story problems </a:t>
            </a:r>
          </a:p>
          <a:p>
            <a:pPr lvl="1"/>
            <a:r>
              <a:rPr lang="en-US" sz="2400" dirty="0">
                <a:latin typeface="KG Neatly Printed" panose="02000506000000020003" pitchFamily="2" charset="0"/>
              </a:rPr>
              <a:t>Mad Minutes</a:t>
            </a:r>
          </a:p>
          <a:p>
            <a:pPr lvl="1"/>
            <a:r>
              <a:rPr lang="en-US" sz="2400" dirty="0">
                <a:latin typeface="KG Neatly Printed" panose="02000506000000020003" pitchFamily="2" charset="0"/>
              </a:rPr>
              <a:t>Whole group lessons, independent and guided practice &amp; small groups</a:t>
            </a:r>
          </a:p>
          <a:p>
            <a:pPr lvl="2"/>
            <a:r>
              <a:rPr lang="en-US" sz="2400" dirty="0">
                <a:latin typeface="KG Neatly Printed" panose="02000506000000020003" pitchFamily="2" charset="0"/>
              </a:rPr>
              <a:t>I do, We do, You do</a:t>
            </a:r>
          </a:p>
          <a:p>
            <a:pPr marL="342900" lvl="1" indent="0">
              <a:buNone/>
            </a:pPr>
            <a:endParaRPr lang="en-US" sz="200" dirty="0">
              <a:latin typeface="Janda Safe and Sound" panose="02000503000000020004" pitchFamily="2" charset="0"/>
            </a:endParaRPr>
          </a:p>
        </p:txBody>
      </p:sp>
      <p:sp>
        <p:nvSpPr>
          <p:cNvPr id="2" name="AutoShape 4" descr="Image result for math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stretch>
            <a:fillRect/>
          </a:stretch>
        </p:blipFill>
        <p:spPr>
          <a:xfrm>
            <a:off x="4671261" y="3472259"/>
            <a:ext cx="1924050" cy="2381250"/>
          </a:xfrm>
          <a:prstGeom prst="rect">
            <a:avLst/>
          </a:prstGeom>
        </p:spPr>
      </p:pic>
    </p:spTree>
    <p:extLst>
      <p:ext uri="{BB962C8B-B14F-4D97-AF65-F5344CB8AC3E}">
        <p14:creationId xmlns:p14="http://schemas.microsoft.com/office/powerpoint/2010/main" val="3614307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6286500" cy="5451873"/>
          </a:xfrm>
        </p:spPr>
        <p:txBody>
          <a:bodyPr>
            <a:noAutofit/>
          </a:bodyPr>
          <a:lstStyle/>
          <a:p>
            <a:r>
              <a:rPr lang="en-US" sz="3200" u="sng" dirty="0">
                <a:solidFill>
                  <a:schemeClr val="accent5">
                    <a:lumMod val="60000"/>
                    <a:lumOff val="40000"/>
                  </a:schemeClr>
                </a:solidFill>
                <a:latin typeface="KG Rise UP" pitchFamily="2" charset="0"/>
              </a:rPr>
              <a:t>Science / Social Studies</a:t>
            </a:r>
          </a:p>
          <a:p>
            <a:pPr lvl="1"/>
            <a:r>
              <a:rPr lang="en-US" sz="2800" dirty="0">
                <a:latin typeface="KG Neatly Printed" panose="02000506000000020003" pitchFamily="2" charset="0"/>
              </a:rPr>
              <a:t>Alternate Science &amp; Social Studies </a:t>
            </a:r>
          </a:p>
          <a:p>
            <a:pPr lvl="1"/>
            <a:r>
              <a:rPr lang="en-US" sz="2800" dirty="0">
                <a:latin typeface="KG Neatly Printed" panose="02000506000000020003" pitchFamily="2" charset="0"/>
              </a:rPr>
              <a:t>Curriculum follows the Diocesan and National standards </a:t>
            </a:r>
          </a:p>
          <a:p>
            <a:pPr lvl="1"/>
            <a:r>
              <a:rPr lang="en-US" sz="2800" dirty="0">
                <a:latin typeface="KG Neatly Printed" panose="02000506000000020003" pitchFamily="2" charset="0"/>
              </a:rPr>
              <a:t>Hands on experiments and interactive learning, STEM labs</a:t>
            </a:r>
          </a:p>
          <a:p>
            <a:pPr lvl="1"/>
            <a:r>
              <a:rPr lang="en-US" sz="2800" dirty="0">
                <a:latin typeface="KG Neatly Printed" panose="02000506000000020003" pitchFamily="2" charset="0"/>
              </a:rPr>
              <a:t>Social Studies and Science are also integrated in our reading textbook as well. </a:t>
            </a:r>
            <a:endParaRPr lang="en-US" sz="2800" b="1" u="sng" dirty="0">
              <a:latin typeface="KG Neatly Printed" panose="02000506000000020003" pitchFamily="2" charset="0"/>
            </a:endParaRPr>
          </a:p>
          <a:p>
            <a:pPr marL="0" indent="0">
              <a:buNone/>
            </a:pPr>
            <a:endParaRPr lang="en-US" sz="1000" b="1" u="sng" dirty="0">
              <a:latin typeface="Janda Safe and Sound" panose="02000503000000020004" pitchFamily="2" charset="0"/>
            </a:endParaRPr>
          </a:p>
        </p:txBody>
      </p:sp>
      <p:pic>
        <p:nvPicPr>
          <p:cNvPr id="2" name="Picture 1"/>
          <p:cNvPicPr>
            <a:picLocks noChangeAspect="1"/>
          </p:cNvPicPr>
          <p:nvPr/>
        </p:nvPicPr>
        <p:blipFill>
          <a:blip r:embed="rId2"/>
          <a:stretch>
            <a:fillRect/>
          </a:stretch>
        </p:blipFill>
        <p:spPr>
          <a:xfrm>
            <a:off x="1444512" y="6060431"/>
            <a:ext cx="4007076" cy="3083569"/>
          </a:xfrm>
          <a:prstGeom prst="rect">
            <a:avLst/>
          </a:prstGeom>
        </p:spPr>
      </p:pic>
    </p:spTree>
    <p:extLst>
      <p:ext uri="{BB962C8B-B14F-4D97-AF65-F5344CB8AC3E}">
        <p14:creationId xmlns:p14="http://schemas.microsoft.com/office/powerpoint/2010/main" val="78133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0126"/>
            <a:ext cx="6172200" cy="1200150"/>
          </a:xfrm>
        </p:spPr>
        <p:txBody>
          <a:bodyPr/>
          <a:lstStyle/>
          <a:p>
            <a:r>
              <a:rPr lang="en-US" u="sng" dirty="0">
                <a:solidFill>
                  <a:srgbClr val="92D050"/>
                </a:solidFill>
                <a:effectLst/>
                <a:latin typeface="KG Rise UP" pitchFamily="2" charset="0"/>
              </a:rPr>
              <a:t>Other Projects </a:t>
            </a:r>
          </a:p>
        </p:txBody>
      </p:sp>
      <p:sp>
        <p:nvSpPr>
          <p:cNvPr id="3" name="Content Placeholder 2"/>
          <p:cNvSpPr>
            <a:spLocks noGrp="1"/>
          </p:cNvSpPr>
          <p:nvPr>
            <p:ph idx="1"/>
          </p:nvPr>
        </p:nvSpPr>
        <p:spPr>
          <a:xfrm>
            <a:off x="342900" y="1600200"/>
            <a:ext cx="6172200" cy="4766073"/>
          </a:xfrm>
        </p:spPr>
        <p:txBody>
          <a:bodyPr>
            <a:normAutofit/>
          </a:bodyPr>
          <a:lstStyle/>
          <a:p>
            <a:r>
              <a:rPr lang="en-US" sz="2400" dirty="0">
                <a:latin typeface="KG Miss Kindergarten" panose="02000000000000000000" pitchFamily="2" charset="0"/>
              </a:rPr>
              <a:t>Other Subjects </a:t>
            </a:r>
          </a:p>
          <a:p>
            <a:pPr lvl="1"/>
            <a:r>
              <a:rPr lang="en-US" sz="2400" dirty="0">
                <a:latin typeface="KG Neatly Printed" panose="02000506000000020003" pitchFamily="2" charset="0"/>
              </a:rPr>
              <a:t>I might assign homework from other subjects in lieu of other normally scheduled homework. </a:t>
            </a:r>
          </a:p>
          <a:p>
            <a:r>
              <a:rPr lang="en-US" sz="2400" dirty="0">
                <a:latin typeface="KG Neatly Printed" panose="02000506000000020003" pitchFamily="2" charset="0"/>
              </a:rPr>
              <a:t>Projects, reports, etc. may be assigned during the year. Students will be given plenty of time and preparation. </a:t>
            </a:r>
          </a:p>
          <a:p>
            <a:r>
              <a:rPr lang="en-US" sz="2400" dirty="0">
                <a:latin typeface="KG Neatly Printed" panose="02000506000000020003" pitchFamily="2" charset="0"/>
              </a:rPr>
              <a:t>Book Talks will be assigned quarterly. Students will be able to choose a project to use. </a:t>
            </a:r>
          </a:p>
          <a:p>
            <a:pPr marL="342900" lvl="1" indent="0">
              <a:buNone/>
            </a:pPr>
            <a:endParaRPr lang="en-US" dirty="0"/>
          </a:p>
        </p:txBody>
      </p:sp>
      <p:pic>
        <p:nvPicPr>
          <p:cNvPr id="4" name="Picture 3"/>
          <p:cNvPicPr>
            <a:picLocks noChangeAspect="1"/>
          </p:cNvPicPr>
          <p:nvPr/>
        </p:nvPicPr>
        <p:blipFill>
          <a:blip r:embed="rId2"/>
          <a:stretch>
            <a:fillRect/>
          </a:stretch>
        </p:blipFill>
        <p:spPr>
          <a:xfrm>
            <a:off x="1828800" y="5710452"/>
            <a:ext cx="4495800" cy="3428703"/>
          </a:xfrm>
          <a:prstGeom prst="rect">
            <a:avLst/>
          </a:prstGeom>
        </p:spPr>
      </p:pic>
    </p:spTree>
    <p:extLst>
      <p:ext uri="{BB962C8B-B14F-4D97-AF65-F5344CB8AC3E}">
        <p14:creationId xmlns:p14="http://schemas.microsoft.com/office/powerpoint/2010/main" val="2598487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12F4F-B87B-4225-9BF6-6AB6AB8B5872}"/>
              </a:ext>
            </a:extLst>
          </p:cNvPr>
          <p:cNvSpPr>
            <a:spLocks noGrp="1"/>
          </p:cNvSpPr>
          <p:nvPr>
            <p:ph type="title"/>
          </p:nvPr>
        </p:nvSpPr>
        <p:spPr>
          <a:xfrm>
            <a:off x="397764" y="228600"/>
            <a:ext cx="6172200" cy="1066800"/>
          </a:xfrm>
        </p:spPr>
        <p:txBody>
          <a:bodyPr/>
          <a:lstStyle/>
          <a:p>
            <a:r>
              <a:rPr lang="en-US" u="sng" dirty="0">
                <a:solidFill>
                  <a:schemeClr val="accent5">
                    <a:lumMod val="60000"/>
                    <a:lumOff val="40000"/>
                  </a:schemeClr>
                </a:solidFill>
                <a:effectLst/>
                <a:latin typeface="KG Rise UP" pitchFamily="2" charset="0"/>
              </a:rPr>
              <a:t>Homework Policy</a:t>
            </a:r>
            <a:endParaRPr lang="en-US" dirty="0"/>
          </a:p>
        </p:txBody>
      </p:sp>
      <p:sp>
        <p:nvSpPr>
          <p:cNvPr id="3" name="Content Placeholder 2">
            <a:extLst>
              <a:ext uri="{FF2B5EF4-FFF2-40B4-BE49-F238E27FC236}">
                <a16:creationId xmlns:a16="http://schemas.microsoft.com/office/drawing/2014/main" id="{8B067AEA-4851-4F9F-AA3D-B4AA04C4F454}"/>
              </a:ext>
            </a:extLst>
          </p:cNvPr>
          <p:cNvSpPr>
            <a:spLocks noGrp="1"/>
          </p:cNvSpPr>
          <p:nvPr>
            <p:ph sz="half" idx="2"/>
          </p:nvPr>
        </p:nvSpPr>
        <p:spPr>
          <a:xfrm>
            <a:off x="3515948" y="1554903"/>
            <a:ext cx="3028950" cy="6034617"/>
          </a:xfrm>
        </p:spPr>
        <p:txBody>
          <a:bodyPr>
            <a:normAutofit fontScale="62500" lnSpcReduction="20000"/>
          </a:bodyPr>
          <a:lstStyle/>
          <a:p>
            <a:r>
              <a:rPr lang="en-US" sz="3300" dirty="0">
                <a:solidFill>
                  <a:schemeClr val="tx2"/>
                </a:solidFill>
                <a:latin typeface="KG Miss Kindergarten" panose="02000000000000000000" pitchFamily="2" charset="0"/>
              </a:rPr>
              <a:t>Math</a:t>
            </a:r>
            <a:r>
              <a:rPr lang="en-US" sz="3300" dirty="0">
                <a:latin typeface="KG Miss Kindergarten" panose="02000000000000000000" pitchFamily="2" charset="0"/>
              </a:rPr>
              <a:t> </a:t>
            </a:r>
          </a:p>
          <a:p>
            <a:pPr lvl="1"/>
            <a:r>
              <a:rPr lang="en-US" sz="2900" dirty="0">
                <a:latin typeface="KG Neatly Printed" panose="02000506000000020003" pitchFamily="2" charset="0"/>
              </a:rPr>
              <a:t>Students will receive math practice 2 – 3 nights. These activities will be short and are meant to reinforce skills learned that week. </a:t>
            </a:r>
          </a:p>
          <a:p>
            <a:pPr marL="342900" lvl="1" indent="0">
              <a:buNone/>
            </a:pPr>
            <a:endParaRPr lang="en-US" sz="2900" dirty="0">
              <a:latin typeface="KG Neatly Printed" panose="02000506000000020003" pitchFamily="2" charset="0"/>
            </a:endParaRPr>
          </a:p>
          <a:p>
            <a:r>
              <a:rPr lang="en-US" sz="3300" dirty="0">
                <a:solidFill>
                  <a:schemeClr val="tx2"/>
                </a:solidFill>
                <a:latin typeface="KG Miss Kindergarten" panose="02000000000000000000" pitchFamily="2" charset="0"/>
              </a:rPr>
              <a:t>IXL Math </a:t>
            </a:r>
          </a:p>
          <a:p>
            <a:pPr lvl="1"/>
            <a:r>
              <a:rPr lang="en-US" sz="2900" dirty="0">
                <a:latin typeface="KG Neatly Printed" panose="02000506000000020003" pitchFamily="2" charset="0"/>
              </a:rPr>
              <a:t>Students will be assigned IXL, most weeks. I assign minutes for a selected skill.</a:t>
            </a:r>
          </a:p>
          <a:p>
            <a:pPr lvl="1"/>
            <a:endParaRPr lang="en-US" sz="2900" dirty="0">
              <a:latin typeface="KG Neatly Printed" panose="02000506000000020003" pitchFamily="2" charset="0"/>
            </a:endParaRPr>
          </a:p>
          <a:p>
            <a:pPr marL="342900" indent="-342900">
              <a:buFont typeface="Arial" panose="020B0604020202020204" pitchFamily="34" charset="0"/>
              <a:buChar char="•"/>
            </a:pPr>
            <a:r>
              <a:rPr lang="en-US" sz="3300" dirty="0">
                <a:solidFill>
                  <a:schemeClr val="tx2"/>
                </a:solidFill>
                <a:latin typeface="KG Miss Kindergarten" panose="02000000000000000000" pitchFamily="2" charset="0"/>
              </a:rPr>
              <a:t>Friday Folder</a:t>
            </a:r>
          </a:p>
          <a:p>
            <a:pPr marL="342900" indent="-342900">
              <a:buFont typeface="Arial" panose="020B0604020202020204" pitchFamily="34" charset="0"/>
              <a:buChar char="•"/>
            </a:pPr>
            <a:r>
              <a:rPr lang="en-US" sz="2900" dirty="0">
                <a:latin typeface="KG Neatly Printed" panose="02000506000000020003" pitchFamily="2" charset="0"/>
              </a:rPr>
              <a:t>Students will take home a green every Friday that contains graded work. Please go over this with your child, sign, and return on Monday. </a:t>
            </a:r>
          </a:p>
          <a:p>
            <a:pPr marL="342900" indent="-342900">
              <a:buFont typeface="Arial" panose="020B0604020202020204" pitchFamily="34" charset="0"/>
              <a:buChar char="•"/>
            </a:pPr>
            <a:r>
              <a:rPr lang="en-US" sz="2900" dirty="0">
                <a:latin typeface="KG Neatly Printed" panose="02000506000000020003" pitchFamily="2" charset="0"/>
              </a:rPr>
              <a:t>May contain make up work to complete over the weekend</a:t>
            </a:r>
            <a:r>
              <a:rPr lang="en-US" sz="3300" dirty="0">
                <a:latin typeface="KG Neatly Printed" panose="02000506000000020003" pitchFamily="2" charset="0"/>
              </a:rPr>
              <a:t>.</a:t>
            </a:r>
          </a:p>
          <a:p>
            <a:pPr marL="342900" lvl="1" indent="0">
              <a:buNone/>
            </a:pPr>
            <a:r>
              <a:rPr lang="en-US" sz="2000" dirty="0">
                <a:latin typeface="KG Neatly Printed" panose="02000506000000020003" pitchFamily="2" charset="0"/>
              </a:rPr>
              <a:t> </a:t>
            </a:r>
          </a:p>
        </p:txBody>
      </p:sp>
      <p:sp>
        <p:nvSpPr>
          <p:cNvPr id="4" name="Content Placeholder 3">
            <a:extLst>
              <a:ext uri="{FF2B5EF4-FFF2-40B4-BE49-F238E27FC236}">
                <a16:creationId xmlns:a16="http://schemas.microsoft.com/office/drawing/2014/main" id="{31C92DF3-52CE-4B0E-AD6C-8F72434F02BE}"/>
              </a:ext>
            </a:extLst>
          </p:cNvPr>
          <p:cNvSpPr>
            <a:spLocks noGrp="1"/>
          </p:cNvSpPr>
          <p:nvPr>
            <p:ph sz="quarter" idx="13"/>
          </p:nvPr>
        </p:nvSpPr>
        <p:spPr>
          <a:xfrm>
            <a:off x="484712" y="1554057"/>
            <a:ext cx="3031236" cy="6035040"/>
          </a:xfrm>
        </p:spPr>
        <p:txBody>
          <a:bodyPr>
            <a:normAutofit/>
          </a:bodyPr>
          <a:lstStyle/>
          <a:p>
            <a:r>
              <a:rPr lang="en-US" sz="2400" dirty="0">
                <a:solidFill>
                  <a:schemeClr val="tx2"/>
                </a:solidFill>
                <a:latin typeface="KG Miss Kindergarten" panose="02000000000000000000" pitchFamily="2" charset="0"/>
              </a:rPr>
              <a:t>Reading Log </a:t>
            </a:r>
          </a:p>
          <a:p>
            <a:pPr lvl="1"/>
            <a:r>
              <a:rPr lang="en-US" sz="2000" dirty="0">
                <a:latin typeface="KG Neatly Printed" panose="02000506000000020003" pitchFamily="2" charset="0"/>
              </a:rPr>
              <a:t>Students are expected to read about 10 minutes a night. Parents needs to sign off each night. Logs are check daily. The log will be turned in on Fridays</a:t>
            </a:r>
          </a:p>
          <a:p>
            <a:pPr lvl="1"/>
            <a:endParaRPr lang="en-US" sz="2000" dirty="0">
              <a:solidFill>
                <a:schemeClr val="tx2"/>
              </a:solidFill>
              <a:latin typeface="KG Neatly Printed" panose="02000506000000020003" pitchFamily="2" charset="0"/>
            </a:endParaRPr>
          </a:p>
          <a:p>
            <a:r>
              <a:rPr lang="en-US" sz="2400" dirty="0">
                <a:solidFill>
                  <a:schemeClr val="tx2"/>
                </a:solidFill>
                <a:latin typeface="KG Miss Kindergarten" panose="02000000000000000000" pitchFamily="2" charset="0"/>
              </a:rPr>
              <a:t>LA Work</a:t>
            </a:r>
          </a:p>
          <a:p>
            <a:pPr lvl="1"/>
            <a:r>
              <a:rPr lang="en-US" sz="1800" dirty="0">
                <a:latin typeface="KG Neatly Printed" panose="02000506000000020003" pitchFamily="2" charset="0"/>
              </a:rPr>
              <a:t>Students will be assigned a workbook page for spelling, phonics, or grammar throughout the week. </a:t>
            </a:r>
          </a:p>
          <a:p>
            <a:pPr lvl="1"/>
            <a:r>
              <a:rPr lang="en-US" sz="1800" dirty="0">
                <a:latin typeface="KG Neatly Printed" panose="02000506000000020003" pitchFamily="2" charset="0"/>
              </a:rPr>
              <a:t>Target Vocabulary will be assigned on Thursdays.</a:t>
            </a:r>
          </a:p>
          <a:p>
            <a:pPr lvl="1"/>
            <a:endParaRPr lang="en-US" sz="1800" dirty="0">
              <a:solidFill>
                <a:schemeClr val="tx2"/>
              </a:solidFill>
              <a:latin typeface="KG Miss Kindergarten" panose="02000000000000000000" pitchFamily="2" charset="0"/>
            </a:endParaRPr>
          </a:p>
          <a:p>
            <a:endParaRPr lang="en-US" dirty="0"/>
          </a:p>
        </p:txBody>
      </p:sp>
    </p:spTree>
    <p:extLst>
      <p:ext uri="{BB962C8B-B14F-4D97-AF65-F5344CB8AC3E}">
        <p14:creationId xmlns:p14="http://schemas.microsoft.com/office/powerpoint/2010/main" val="281510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7200"/>
            <a:ext cx="6172200" cy="1200150"/>
          </a:xfrm>
        </p:spPr>
        <p:txBody>
          <a:bodyPr/>
          <a:lstStyle/>
          <a:p>
            <a:r>
              <a:rPr lang="en-US" u="sng" dirty="0">
                <a:solidFill>
                  <a:srgbClr val="92D050"/>
                </a:solidFill>
                <a:effectLst/>
                <a:latin typeface="KG Rise UP" pitchFamily="2" charset="0"/>
              </a:rPr>
              <a:t>Other Important Info</a:t>
            </a:r>
          </a:p>
        </p:txBody>
      </p:sp>
      <p:sp>
        <p:nvSpPr>
          <p:cNvPr id="3" name="Content Placeholder 2"/>
          <p:cNvSpPr>
            <a:spLocks noGrp="1"/>
          </p:cNvSpPr>
          <p:nvPr>
            <p:ph idx="1"/>
          </p:nvPr>
        </p:nvSpPr>
        <p:spPr>
          <a:xfrm>
            <a:off x="342900" y="990600"/>
            <a:ext cx="6172200" cy="5314950"/>
          </a:xfrm>
        </p:spPr>
        <p:txBody>
          <a:bodyPr>
            <a:noAutofit/>
          </a:bodyPr>
          <a:lstStyle/>
          <a:p>
            <a:r>
              <a:rPr lang="en-US" sz="2800" dirty="0">
                <a:solidFill>
                  <a:schemeClr val="tx1"/>
                </a:solidFill>
                <a:latin typeface="KG Neatly Printed" panose="02000506000000020003" pitchFamily="2" charset="0"/>
              </a:rPr>
              <a:t>IOWA Test of Basic Skills </a:t>
            </a:r>
          </a:p>
          <a:p>
            <a:pPr lvl="1"/>
            <a:r>
              <a:rPr lang="en-US" sz="2000" dirty="0">
                <a:solidFill>
                  <a:schemeClr val="tx1"/>
                </a:solidFill>
                <a:latin typeface="KG Neatly Printed" panose="02000506000000020003" pitchFamily="2" charset="0"/>
              </a:rPr>
              <a:t>Spring</a:t>
            </a:r>
          </a:p>
          <a:p>
            <a:pPr lvl="1"/>
            <a:r>
              <a:rPr lang="en-US" sz="2000" dirty="0">
                <a:solidFill>
                  <a:schemeClr val="tx1"/>
                </a:solidFill>
                <a:latin typeface="KG Neatly Printed" panose="02000506000000020003" pitchFamily="2" charset="0"/>
              </a:rPr>
              <a:t>Testing first two hours of the morning </a:t>
            </a:r>
          </a:p>
          <a:p>
            <a:pPr lvl="1"/>
            <a:r>
              <a:rPr lang="en-US" sz="2000" dirty="0">
                <a:solidFill>
                  <a:schemeClr val="tx1"/>
                </a:solidFill>
                <a:latin typeface="KG Neatly Printed" panose="02000506000000020003" pitchFamily="2" charset="0"/>
              </a:rPr>
              <a:t>Ensure student is well rested and well fed</a:t>
            </a:r>
          </a:p>
          <a:p>
            <a:r>
              <a:rPr lang="en-US" sz="2800" dirty="0">
                <a:solidFill>
                  <a:schemeClr val="tx1"/>
                </a:solidFill>
                <a:latin typeface="KG Neatly Printed" panose="02000506000000020003" pitchFamily="2" charset="0"/>
              </a:rPr>
              <a:t>Drop Off </a:t>
            </a:r>
          </a:p>
          <a:p>
            <a:pPr lvl="1"/>
            <a:r>
              <a:rPr lang="en-US" sz="2000" dirty="0">
                <a:solidFill>
                  <a:schemeClr val="tx1"/>
                </a:solidFill>
                <a:latin typeface="KG Neatly Printed" panose="02000506000000020003" pitchFamily="2" charset="0"/>
              </a:rPr>
              <a:t>Classroom doors will open at 7:45. </a:t>
            </a:r>
          </a:p>
          <a:p>
            <a:pPr lvl="1"/>
            <a:r>
              <a:rPr lang="en-US" sz="2000" dirty="0">
                <a:solidFill>
                  <a:schemeClr val="tx1"/>
                </a:solidFill>
                <a:latin typeface="KG Neatly Printed" panose="02000506000000020003" pitchFamily="2" charset="0"/>
              </a:rPr>
              <a:t>Say “see you later” at the door.</a:t>
            </a:r>
          </a:p>
          <a:p>
            <a:r>
              <a:rPr lang="en-US" sz="2800" dirty="0">
                <a:solidFill>
                  <a:schemeClr val="tx1"/>
                </a:solidFill>
                <a:latin typeface="KG Neatly Printed" panose="02000506000000020003" pitchFamily="2" charset="0"/>
              </a:rPr>
              <a:t>Absences </a:t>
            </a:r>
          </a:p>
          <a:p>
            <a:pPr lvl="1"/>
            <a:r>
              <a:rPr lang="en-US" sz="2000" dirty="0">
                <a:solidFill>
                  <a:schemeClr val="tx1"/>
                </a:solidFill>
                <a:latin typeface="KG Neatly Printed" panose="02000506000000020003" pitchFamily="2" charset="0"/>
              </a:rPr>
              <a:t>If your child is absent, any missed work that cannot be completed in class will be sent home. They have the same number of days missed to complete the assignments. Please let me know if your child is going to be absent. </a:t>
            </a:r>
          </a:p>
          <a:p>
            <a:pPr lvl="1"/>
            <a:r>
              <a:rPr lang="en-US" sz="2000" dirty="0">
                <a:solidFill>
                  <a:schemeClr val="tx1"/>
                </a:solidFill>
                <a:latin typeface="KG Neatly Printed" panose="02000506000000020003" pitchFamily="2" charset="0"/>
              </a:rPr>
              <a:t>Your child may also log on virtually. </a:t>
            </a:r>
          </a:p>
          <a:p>
            <a:r>
              <a:rPr lang="en-US" sz="2800" dirty="0">
                <a:solidFill>
                  <a:schemeClr val="tx1"/>
                </a:solidFill>
                <a:latin typeface="KG Neatly Printed" panose="02000506000000020003" pitchFamily="2" charset="0"/>
              </a:rPr>
              <a:t>Agendas / Yellow Folder / Green Folder</a:t>
            </a:r>
          </a:p>
          <a:p>
            <a:pPr lvl="1"/>
            <a:r>
              <a:rPr lang="en-US" sz="2000" dirty="0">
                <a:solidFill>
                  <a:schemeClr val="tx1"/>
                </a:solidFill>
                <a:latin typeface="KG Neatly Printed" panose="02000506000000020003" pitchFamily="2" charset="0"/>
              </a:rPr>
              <a:t>Homework &amp; Spelling Words will be written down in agendas. </a:t>
            </a:r>
          </a:p>
          <a:p>
            <a:pPr lvl="1"/>
            <a:r>
              <a:rPr lang="en-US" sz="2000" dirty="0">
                <a:solidFill>
                  <a:schemeClr val="tx1"/>
                </a:solidFill>
                <a:latin typeface="KG Neatly Printed" panose="02000506000000020003" pitchFamily="2" charset="0"/>
              </a:rPr>
              <a:t>Yellow folders and agendas should come back and forth to school everyday. </a:t>
            </a:r>
          </a:p>
          <a:p>
            <a:pPr lvl="1"/>
            <a:r>
              <a:rPr lang="en-US" sz="2000" dirty="0">
                <a:solidFill>
                  <a:schemeClr val="tx1"/>
                </a:solidFill>
                <a:latin typeface="KG Neatly Printed" panose="02000506000000020003" pitchFamily="2" charset="0"/>
              </a:rPr>
              <a:t>Friday Green Folders will have graded work and returned on Mondays</a:t>
            </a:r>
            <a:r>
              <a:rPr lang="en-US" sz="1800" dirty="0">
                <a:solidFill>
                  <a:schemeClr val="tx1"/>
                </a:solidFill>
                <a:latin typeface="KG Neatly Printed" panose="02000506000000020003" pitchFamily="2" charset="0"/>
              </a:rPr>
              <a:t>.</a:t>
            </a:r>
          </a:p>
          <a:p>
            <a:pPr marL="342900" lvl="1" indent="0">
              <a:buNone/>
            </a:pPr>
            <a:endParaRPr lang="en-US" sz="800" dirty="0">
              <a:latin typeface="Janda Safe and Sound" panose="02000503000000020004" pitchFamily="2" charset="0"/>
            </a:endParaRPr>
          </a:p>
        </p:txBody>
      </p:sp>
    </p:spTree>
    <p:extLst>
      <p:ext uri="{BB962C8B-B14F-4D97-AF65-F5344CB8AC3E}">
        <p14:creationId xmlns:p14="http://schemas.microsoft.com/office/powerpoint/2010/main" val="1320924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7200"/>
            <a:ext cx="6172200" cy="1200150"/>
          </a:xfrm>
        </p:spPr>
        <p:txBody>
          <a:bodyPr/>
          <a:lstStyle/>
          <a:p>
            <a:r>
              <a:rPr lang="en-US" u="sng" dirty="0">
                <a:solidFill>
                  <a:srgbClr val="92D050"/>
                </a:solidFill>
                <a:effectLst/>
                <a:latin typeface="KG Rise UP" pitchFamily="2" charset="0"/>
              </a:rPr>
              <a:t>Other Continued…</a:t>
            </a:r>
          </a:p>
        </p:txBody>
      </p:sp>
      <p:sp>
        <p:nvSpPr>
          <p:cNvPr id="3" name="Content Placeholder 2"/>
          <p:cNvSpPr>
            <a:spLocks noGrp="1"/>
          </p:cNvSpPr>
          <p:nvPr>
            <p:ph idx="1"/>
          </p:nvPr>
        </p:nvSpPr>
        <p:spPr>
          <a:xfrm>
            <a:off x="342900" y="990600"/>
            <a:ext cx="6172200" cy="5314950"/>
          </a:xfrm>
        </p:spPr>
        <p:txBody>
          <a:bodyPr>
            <a:noAutofit/>
          </a:bodyPr>
          <a:lstStyle/>
          <a:p>
            <a:r>
              <a:rPr lang="en-US" sz="3200" dirty="0">
                <a:solidFill>
                  <a:schemeClr val="tx1"/>
                </a:solidFill>
                <a:latin typeface="KG Neatly Printed" panose="02000506000000020003" pitchFamily="2" charset="0"/>
              </a:rPr>
              <a:t>Snack </a:t>
            </a:r>
          </a:p>
          <a:p>
            <a:pPr lvl="1"/>
            <a:r>
              <a:rPr lang="en-US" sz="2400" dirty="0">
                <a:solidFill>
                  <a:schemeClr val="tx1"/>
                </a:solidFill>
                <a:latin typeface="KG Neatly Printed" panose="02000506000000020003" pitchFamily="2" charset="0"/>
              </a:rPr>
              <a:t>Every morning </a:t>
            </a:r>
          </a:p>
          <a:p>
            <a:pPr lvl="1"/>
            <a:r>
              <a:rPr lang="en-US" sz="2400" dirty="0">
                <a:solidFill>
                  <a:schemeClr val="tx1"/>
                </a:solidFill>
                <a:latin typeface="KG Neatly Printed" panose="02000506000000020003" pitchFamily="2" charset="0"/>
              </a:rPr>
              <a:t>Please be sure to adhere to Diocese policy (healthy options only)</a:t>
            </a:r>
          </a:p>
          <a:p>
            <a:pPr lvl="1"/>
            <a:r>
              <a:rPr lang="en-US" sz="2400" b="1" i="1" u="sng" dirty="0">
                <a:solidFill>
                  <a:schemeClr val="tx1"/>
                </a:solidFill>
                <a:latin typeface="KG Neatly Printed" panose="02000506000000020003" pitchFamily="2" charset="0"/>
              </a:rPr>
              <a:t>No Nuts!</a:t>
            </a:r>
            <a:endParaRPr lang="en-US" sz="1800" b="1" i="1" u="sng" dirty="0">
              <a:solidFill>
                <a:schemeClr val="tx1"/>
              </a:solidFill>
              <a:latin typeface="KG Neatly Printed" panose="02000506000000020003" pitchFamily="2" charset="0"/>
            </a:endParaRPr>
          </a:p>
          <a:p>
            <a:pPr lvl="1"/>
            <a:endParaRPr lang="en-US" sz="2400" dirty="0">
              <a:solidFill>
                <a:schemeClr val="tx1"/>
              </a:solidFill>
              <a:latin typeface="KG Neatly Printed" panose="02000506000000020003" pitchFamily="2" charset="0"/>
            </a:endParaRPr>
          </a:p>
          <a:p>
            <a:r>
              <a:rPr lang="en-US" sz="3200" dirty="0">
                <a:solidFill>
                  <a:schemeClr val="tx1"/>
                </a:solidFill>
                <a:latin typeface="KG Neatly Printed" panose="02000506000000020003" pitchFamily="2" charset="0"/>
              </a:rPr>
              <a:t>Lunch</a:t>
            </a:r>
          </a:p>
          <a:p>
            <a:pPr lvl="1"/>
            <a:r>
              <a:rPr lang="en-US" sz="2400" dirty="0">
                <a:solidFill>
                  <a:schemeClr val="tx1"/>
                </a:solidFill>
                <a:latin typeface="KG Neatly Printed" panose="02000506000000020003" pitchFamily="2" charset="0"/>
              </a:rPr>
              <a:t>In the classroom</a:t>
            </a:r>
          </a:p>
          <a:p>
            <a:pPr lvl="1"/>
            <a:r>
              <a:rPr lang="en-US" sz="2400" dirty="0" err="1">
                <a:solidFill>
                  <a:schemeClr val="tx1"/>
                </a:solidFill>
                <a:latin typeface="KG Neatly Printed" panose="02000506000000020003" pitchFamily="2" charset="0"/>
              </a:rPr>
              <a:t>Hpt</a:t>
            </a:r>
            <a:r>
              <a:rPr lang="en-US" sz="2400" dirty="0">
                <a:solidFill>
                  <a:schemeClr val="tx1"/>
                </a:solidFill>
                <a:latin typeface="KG Neatly Printed" panose="02000506000000020003" pitchFamily="2" charset="0"/>
              </a:rPr>
              <a:t> lunch will start September 8</a:t>
            </a:r>
            <a:r>
              <a:rPr lang="en-US" sz="2400" baseline="30000" dirty="0">
                <a:solidFill>
                  <a:schemeClr val="tx1"/>
                </a:solidFill>
                <a:latin typeface="KG Neatly Printed" panose="02000506000000020003" pitchFamily="2" charset="0"/>
              </a:rPr>
              <a:t>th</a:t>
            </a:r>
            <a:r>
              <a:rPr lang="en-US" sz="2400" dirty="0">
                <a:solidFill>
                  <a:schemeClr val="tx1"/>
                </a:solidFill>
                <a:latin typeface="KG Neatly Printed" panose="02000506000000020003" pitchFamily="2" charset="0"/>
              </a:rPr>
              <a:t> (or later)</a:t>
            </a:r>
          </a:p>
          <a:p>
            <a:pPr lvl="1"/>
            <a:r>
              <a:rPr lang="en-US" sz="2400" b="1" i="1" u="sng" dirty="0">
                <a:solidFill>
                  <a:schemeClr val="tx1"/>
                </a:solidFill>
                <a:latin typeface="KG Neatly Printed" panose="02000506000000020003" pitchFamily="2" charset="0"/>
              </a:rPr>
              <a:t>NO NUTS! </a:t>
            </a:r>
          </a:p>
          <a:p>
            <a:pPr lvl="1"/>
            <a:endParaRPr lang="en-US" sz="1400" b="1" i="1" u="sng" dirty="0">
              <a:solidFill>
                <a:schemeClr val="tx1"/>
              </a:solidFill>
              <a:latin typeface="KG Neatly Printed" panose="02000506000000020003" pitchFamily="2" charset="0"/>
            </a:endParaRPr>
          </a:p>
        </p:txBody>
      </p:sp>
    </p:spTree>
    <p:extLst>
      <p:ext uri="{BB962C8B-B14F-4D97-AF65-F5344CB8AC3E}">
        <p14:creationId xmlns:p14="http://schemas.microsoft.com/office/powerpoint/2010/main" val="3128696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5199</TotalTime>
  <Words>805</Words>
  <Application>Microsoft Office PowerPoint</Application>
  <PresentationFormat>Letter Paper (8.5x11 in)</PresentationFormat>
  <Paragraphs>136</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Century Gothic</vt:lpstr>
      <vt:lpstr>Courier New</vt:lpstr>
      <vt:lpstr>Janda Safe and Sound</vt:lpstr>
      <vt:lpstr>KG Be Still And Know</vt:lpstr>
      <vt:lpstr>KG Miss Kindergarten</vt:lpstr>
      <vt:lpstr>KG Neatly Printed</vt:lpstr>
      <vt:lpstr>KG Primary Penmanship</vt:lpstr>
      <vt:lpstr>KG Rise UP</vt:lpstr>
      <vt:lpstr>Palatino Linotype</vt:lpstr>
      <vt:lpstr>Executive</vt:lpstr>
      <vt:lpstr>2020-2021 Second Grade  Curriculum Night</vt:lpstr>
      <vt:lpstr>Welcome!! </vt:lpstr>
      <vt:lpstr>A Day in 2A </vt:lpstr>
      <vt:lpstr>PowerPoint Presentation</vt:lpstr>
      <vt:lpstr>PowerPoint Presentation</vt:lpstr>
      <vt:lpstr>Other Projects </vt:lpstr>
      <vt:lpstr>Homework Policy</vt:lpstr>
      <vt:lpstr>Other Important Info</vt:lpstr>
      <vt:lpstr>Other Continued…</vt:lpstr>
      <vt:lpstr>COVID Procedures</vt:lpstr>
      <vt:lpstr>Virtual and Schoology</vt:lpstr>
      <vt:lpstr>Don’t Forget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 2014  Second Grade  Curriculum Night</dc:title>
  <dc:creator>Owner</dc:creator>
  <cp:lastModifiedBy>Sophia Drzewiecki</cp:lastModifiedBy>
  <cp:revision>32</cp:revision>
  <dcterms:created xsi:type="dcterms:W3CDTF">2013-08-23T01:41:06Z</dcterms:created>
  <dcterms:modified xsi:type="dcterms:W3CDTF">2020-08-25T23:11:58Z</dcterms:modified>
</cp:coreProperties>
</file>